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6" r:id="rId3"/>
    <p:sldId id="260" r:id="rId4"/>
    <p:sldId id="285" r:id="rId5"/>
    <p:sldId id="261" r:id="rId6"/>
    <p:sldId id="264" r:id="rId7"/>
    <p:sldId id="262" r:id="rId8"/>
    <p:sldId id="266" r:id="rId9"/>
    <p:sldId id="284" r:id="rId10"/>
    <p:sldId id="279" r:id="rId11"/>
    <p:sldId id="287" r:id="rId12"/>
    <p:sldId id="268" r:id="rId13"/>
    <p:sldId id="269" r:id="rId14"/>
    <p:sldId id="280" r:id="rId15"/>
    <p:sldId id="270" r:id="rId16"/>
    <p:sldId id="281" r:id="rId17"/>
    <p:sldId id="272" r:id="rId18"/>
    <p:sldId id="282" r:id="rId19"/>
    <p:sldId id="275" r:id="rId20"/>
    <p:sldId id="276" r:id="rId21"/>
    <p:sldId id="277" r:id="rId22"/>
    <p:sldId id="283" r:id="rId23"/>
    <p:sldId id="259"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ela Sales" initials="KS" lastIdx="20" clrIdx="0">
    <p:extLst>
      <p:ext uri="{19B8F6BF-5375-455C-9EA6-DF929625EA0E}">
        <p15:presenceInfo xmlns:p15="http://schemas.microsoft.com/office/powerpoint/2012/main" userId="S-1-5-21-3780333828-3704105057-3268783840-21327" providerId="AD"/>
      </p:ext>
    </p:extLst>
  </p:cmAuthor>
  <p:cmAuthor id="2" name="Denis Langlois" initials="DL" lastIdx="13" clrIdx="1">
    <p:extLst>
      <p:ext uri="{19B8F6BF-5375-455C-9EA6-DF929625EA0E}">
        <p15:presenceInfo xmlns:p15="http://schemas.microsoft.com/office/powerpoint/2012/main" userId="S-1-5-21-3780333828-3704105057-3268783840-21415" providerId="AD"/>
      </p:ext>
    </p:extLst>
  </p:cmAuthor>
  <p:cmAuthor id="3" name="Lisa Alguire" initials="LA" lastIdx="8" clrIdx="2">
    <p:extLst>
      <p:ext uri="{19B8F6BF-5375-455C-9EA6-DF929625EA0E}">
        <p15:presenceInfo xmlns:p15="http://schemas.microsoft.com/office/powerpoint/2012/main" userId="S-1-5-21-3780333828-3704105057-3268783840-3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2F29"/>
    <a:srgbClr val="93B9A4"/>
    <a:srgbClr val="385B4F"/>
    <a:srgbClr val="B58300"/>
    <a:srgbClr val="2B453C"/>
    <a:srgbClr val="B1CFC5"/>
    <a:srgbClr val="F8CBAD"/>
    <a:srgbClr val="E2671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4651" autoAdjust="0"/>
  </p:normalViewPr>
  <p:slideViewPr>
    <p:cSldViewPr snapToGrid="0">
      <p:cViewPr varScale="1">
        <p:scale>
          <a:sx n="85" d="100"/>
          <a:sy n="85" d="100"/>
        </p:scale>
        <p:origin x="864"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36768" y="1"/>
            <a:ext cx="3011699" cy="463408"/>
          </a:xfrm>
          <a:prstGeom prst="rect">
            <a:avLst/>
          </a:prstGeom>
        </p:spPr>
        <p:txBody>
          <a:bodyPr vert="horz" lIns="91440" tIns="45720" rIns="91440" bIns="45720" rtlCol="0"/>
          <a:lstStyle>
            <a:lvl1pPr algn="r">
              <a:defRPr sz="1200"/>
            </a:lvl1pPr>
          </a:lstStyle>
          <a:p>
            <a:fld id="{71A8614C-A547-4B41-8ABE-D8792F441516}" type="datetimeFigureOut">
              <a:rPr lang="en-CA" smtClean="0"/>
              <a:t>2023-03-23</a:t>
            </a:fld>
            <a:endParaRPr lang="en-CA"/>
          </a:p>
        </p:txBody>
      </p:sp>
      <p:sp>
        <p:nvSpPr>
          <p:cNvPr id="4" name="Footer Placeholder 3"/>
          <p:cNvSpPr>
            <a:spLocks noGrp="1"/>
          </p:cNvSpPr>
          <p:nvPr>
            <p:ph type="ftr" sz="quarter" idx="2"/>
          </p:nvPr>
        </p:nvSpPr>
        <p:spPr>
          <a:xfrm>
            <a:off x="0" y="8772669"/>
            <a:ext cx="3011699" cy="46340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1440" tIns="45720" rIns="91440" bIns="45720" rtlCol="0" anchor="b"/>
          <a:lstStyle>
            <a:lvl1pPr algn="r">
              <a:defRPr sz="1200"/>
            </a:lvl1pPr>
          </a:lstStyle>
          <a:p>
            <a:fld id="{92468E2E-3B9D-4772-9DEB-A060261DC16F}" type="slidenum">
              <a:rPr lang="en-CA" smtClean="0"/>
              <a:t>‹#›</a:t>
            </a:fld>
            <a:endParaRPr lang="en-CA"/>
          </a:p>
        </p:txBody>
      </p:sp>
    </p:spTree>
    <p:extLst>
      <p:ext uri="{BB962C8B-B14F-4D97-AF65-F5344CB8AC3E}">
        <p14:creationId xmlns:p14="http://schemas.microsoft.com/office/powerpoint/2010/main" val="1490242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36768" y="1"/>
            <a:ext cx="3011699" cy="463408"/>
          </a:xfrm>
          <a:prstGeom prst="rect">
            <a:avLst/>
          </a:prstGeom>
        </p:spPr>
        <p:txBody>
          <a:bodyPr vert="horz" lIns="91440" tIns="45720" rIns="91440" bIns="45720" rtlCol="0"/>
          <a:lstStyle>
            <a:lvl1pPr algn="r">
              <a:defRPr sz="1200"/>
            </a:lvl1pPr>
          </a:lstStyle>
          <a:p>
            <a:fld id="{F3435EE6-F7F3-499A-99E4-01ADC841C6F5}" type="datetimeFigureOut">
              <a:rPr lang="en-CA" smtClean="0"/>
              <a:t>2023-03-23</a:t>
            </a:fld>
            <a:endParaRPr lang="en-CA"/>
          </a:p>
        </p:txBody>
      </p:sp>
      <p:sp>
        <p:nvSpPr>
          <p:cNvPr id="4" name="Slide Image Placeholder 3"/>
          <p:cNvSpPr>
            <a:spLocks noGrp="1" noRot="1" noChangeAspect="1"/>
          </p:cNvSpPr>
          <p:nvPr>
            <p:ph type="sldImg" idx="2"/>
          </p:nvPr>
        </p:nvSpPr>
        <p:spPr>
          <a:xfrm>
            <a:off x="704850" y="1155700"/>
            <a:ext cx="5540375" cy="311626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1440" tIns="45720" rIns="91440" bIns="45720" rtlCol="0" anchor="b"/>
          <a:lstStyle>
            <a:lvl1pPr algn="r">
              <a:defRPr sz="1200"/>
            </a:lvl1pPr>
          </a:lstStyle>
          <a:p>
            <a:fld id="{0CD69240-D309-478B-B056-5F92E04B0C2E}" type="slidenum">
              <a:rPr lang="en-CA" smtClean="0"/>
              <a:t>‹#›</a:t>
            </a:fld>
            <a:endParaRPr lang="en-CA"/>
          </a:p>
        </p:txBody>
      </p:sp>
    </p:spTree>
    <p:extLst>
      <p:ext uri="{BB962C8B-B14F-4D97-AF65-F5344CB8AC3E}">
        <p14:creationId xmlns:p14="http://schemas.microsoft.com/office/powerpoint/2010/main" val="383808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ublichealthgreybruce.on.ca/Your-Environment/Healthy-Housing/Home-Takeov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ublichealthgreybruce.on.ca/Your-Environment/Healthy-Housing/Home-Takeov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ublichealthgreybruce.on.ca/Your-Environment/Healthy-Housing/Home-Takeov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playlist?list=PL4qL33LngD9ssSnY3jpfFOrk6lUlUuua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Welcome and Introductions</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Please feel free to adapt this presentation to fit the learning needs of your organizational staff. </a:t>
            </a:r>
          </a:p>
        </p:txBody>
      </p:sp>
      <p:sp>
        <p:nvSpPr>
          <p:cNvPr id="4" name="Slide Number Placeholder 3"/>
          <p:cNvSpPr>
            <a:spLocks noGrp="1"/>
          </p:cNvSpPr>
          <p:nvPr>
            <p:ph type="sldNum" sz="quarter" idx="10"/>
          </p:nvPr>
        </p:nvSpPr>
        <p:spPr/>
        <p:txBody>
          <a:bodyPr/>
          <a:lstStyle/>
          <a:p>
            <a:fld id="{F28DBCDF-3A27-480C-9F2B-A9F1C20D9F3C}" type="slidenum">
              <a:rPr lang="en-CA" smtClean="0"/>
              <a:t>1</a:t>
            </a:fld>
            <a:endParaRPr lang="en-CA"/>
          </a:p>
        </p:txBody>
      </p:sp>
    </p:spTree>
    <p:extLst>
      <p:ext uri="{BB962C8B-B14F-4D97-AF65-F5344CB8AC3E}">
        <p14:creationId xmlns:p14="http://schemas.microsoft.com/office/powerpoint/2010/main" val="101607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*Aligns with p. 9</a:t>
            </a:r>
            <a:r>
              <a:rPr lang="en-CA" baseline="0" dirty="0"/>
              <a:t> in Guidebook </a:t>
            </a:r>
          </a:p>
          <a:p>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effectLst/>
                <a:latin typeface="Calibri" panose="020F0502020204030204" pitchFamily="34" charset="0"/>
                <a:ea typeface="Calibri" panose="020F0502020204030204" pitchFamily="34" charset="0"/>
                <a:cs typeface="Times New Roman" panose="02020603050405020304" pitchFamily="18" charset="0"/>
              </a:rPr>
              <a:t>Results from key informant interviews identified that a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lack of temporary housing</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addiction</a:t>
            </a:r>
            <a:r>
              <a:rPr lang="en-CA" sz="1200" dirty="0">
                <a:effectLst/>
                <a:latin typeface="Calibri" panose="020F0502020204030204" pitchFamily="34" charset="0"/>
                <a:ea typeface="Calibri" panose="020F0502020204030204" pitchFamily="34" charset="0"/>
                <a:cs typeface="Times New Roman" panose="02020603050405020304" pitchFamily="18" charset="0"/>
              </a:rPr>
              <a:t> and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MH</a:t>
            </a: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issues</a:t>
            </a:r>
            <a:r>
              <a:rPr lang="en-CA" sz="1200" dirty="0">
                <a:effectLst/>
                <a:latin typeface="Calibri" panose="020F0502020204030204" pitchFamily="34" charset="0"/>
                <a:ea typeface="Calibri" panose="020F0502020204030204" pitchFamily="34" charset="0"/>
                <a:cs typeface="Times New Roman" panose="02020603050405020304" pitchFamily="18" charset="0"/>
              </a:rPr>
              <a:t> were some of the </a:t>
            </a:r>
            <a:r>
              <a:rPr lang="en-CA" sz="1200" u="sng" dirty="0">
                <a:effectLst/>
                <a:latin typeface="Calibri" panose="020F0502020204030204" pitchFamily="34" charset="0"/>
                <a:ea typeface="Calibri" panose="020F0502020204030204" pitchFamily="34" charset="0"/>
                <a:cs typeface="Times New Roman" panose="02020603050405020304" pitchFamily="18" charset="0"/>
              </a:rPr>
              <a:t>key factors contributing</a:t>
            </a:r>
            <a:r>
              <a:rPr lang="en-CA" sz="1200" dirty="0">
                <a:effectLst/>
                <a:latin typeface="Calibri" panose="020F0502020204030204" pitchFamily="34" charset="0"/>
                <a:ea typeface="Calibri" panose="020F0502020204030204" pitchFamily="34" charset="0"/>
                <a:cs typeface="Times New Roman" panose="02020603050405020304" pitchFamily="18" charset="0"/>
              </a:rPr>
              <a:t> to HTs in our community. </a:t>
            </a:r>
            <a:endParaRPr lang="en-CA" sz="1200" baseline="0" dirty="0"/>
          </a:p>
          <a:p>
            <a:endParaRPr lang="en-CA" sz="1200" dirty="0"/>
          </a:p>
          <a:p>
            <a:r>
              <a:rPr lang="en-CA" sz="1200" dirty="0"/>
              <a:t>Factors that</a:t>
            </a:r>
            <a:r>
              <a:rPr lang="en-CA" sz="1200" baseline="0" dirty="0"/>
              <a:t> contribute to a home takeover include: </a:t>
            </a:r>
          </a:p>
          <a:p>
            <a:r>
              <a:rPr lang="en-CA" sz="1200" baseline="0" dirty="0"/>
              <a:t>- housing crisis (long wait lists for affordable housing and inadequate access to liveable spaces, emergency shelters and transitional housing)</a:t>
            </a:r>
          </a:p>
          <a:p>
            <a:pPr marL="0" indent="0">
              <a:buFontTx/>
              <a:buNone/>
            </a:pPr>
            <a:r>
              <a:rPr lang="en-CA" sz="1200" baseline="0" dirty="0"/>
              <a:t>- substance use (seeing increased opioid-related ER visits in Grey Bruce)</a:t>
            </a:r>
          </a:p>
          <a:p>
            <a:pPr marL="0" indent="0">
              <a:buFontTx/>
              <a:buNone/>
            </a:pPr>
            <a:r>
              <a:rPr lang="en-CA" sz="1200" baseline="0" dirty="0"/>
              <a:t>- and individuals experiencing isolation, loneliness and marginalization </a:t>
            </a:r>
          </a:p>
          <a:p>
            <a:endParaRPr lang="en-CA" sz="1200" baseline="0" dirty="0"/>
          </a:p>
          <a:p>
            <a:r>
              <a:rPr lang="en-CA" sz="1200" baseline="0" dirty="0"/>
              <a:t>Other factors identified as contributing to the targets vulnerability to a HT include: empathy for the perpetrators situation and a desire to help, significant pressure to house the perpetrator, a desire for social connectedness, and hope for financial/household contributions like splitting rent, groceries, household tasks, drugs, etc. </a:t>
            </a:r>
          </a:p>
          <a:p>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key factors may look different for different communities &amp; cultures. </a:t>
            </a:r>
          </a:p>
        </p:txBody>
      </p:sp>
      <p:sp>
        <p:nvSpPr>
          <p:cNvPr id="4" name="Slide Number Placeholder 3"/>
          <p:cNvSpPr>
            <a:spLocks noGrp="1"/>
          </p:cNvSpPr>
          <p:nvPr>
            <p:ph type="sldNum" sz="quarter" idx="10"/>
          </p:nvPr>
        </p:nvSpPr>
        <p:spPr/>
        <p:txBody>
          <a:bodyPr/>
          <a:lstStyle/>
          <a:p>
            <a:fld id="{0CD69240-D309-478B-B056-5F92E04B0C2E}" type="slidenum">
              <a:rPr lang="en-CA" smtClean="0"/>
              <a:t>10</a:t>
            </a:fld>
            <a:endParaRPr lang="en-CA"/>
          </a:p>
        </p:txBody>
      </p:sp>
    </p:spTree>
    <p:extLst>
      <p:ext uri="{BB962C8B-B14F-4D97-AF65-F5344CB8AC3E}">
        <p14:creationId xmlns:p14="http://schemas.microsoft.com/office/powerpoint/2010/main" val="395696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Quotes from key informant interviews. </a:t>
            </a:r>
          </a:p>
        </p:txBody>
      </p:sp>
      <p:sp>
        <p:nvSpPr>
          <p:cNvPr id="4" name="Slide Number Placeholder 3"/>
          <p:cNvSpPr>
            <a:spLocks noGrp="1"/>
          </p:cNvSpPr>
          <p:nvPr>
            <p:ph type="sldNum" sz="quarter" idx="5"/>
          </p:nvPr>
        </p:nvSpPr>
        <p:spPr/>
        <p:txBody>
          <a:bodyPr/>
          <a:lstStyle/>
          <a:p>
            <a:fld id="{0CD69240-D309-478B-B056-5F92E04B0C2E}" type="slidenum">
              <a:rPr lang="en-CA" smtClean="0"/>
              <a:t>11</a:t>
            </a:fld>
            <a:endParaRPr lang="en-CA"/>
          </a:p>
        </p:txBody>
      </p:sp>
    </p:spTree>
    <p:extLst>
      <p:ext uri="{BB962C8B-B14F-4D97-AF65-F5344CB8AC3E}">
        <p14:creationId xmlns:p14="http://schemas.microsoft.com/office/powerpoint/2010/main" val="137177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*Aligns</a:t>
            </a:r>
            <a:r>
              <a:rPr lang="en-CA" sz="1200" kern="1200" baseline="0" dirty="0">
                <a:solidFill>
                  <a:schemeClr val="tx1"/>
                </a:solidFill>
                <a:effectLst/>
                <a:latin typeface="+mn-lt"/>
                <a:ea typeface="+mn-ea"/>
                <a:cs typeface="+mn-cs"/>
              </a:rPr>
              <a:t> with p. 11 in Guidebook</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Throughout</a:t>
            </a:r>
            <a:r>
              <a:rPr lang="en-CA" sz="1200" kern="1200" baseline="0" dirty="0">
                <a:solidFill>
                  <a:schemeClr val="tx1"/>
                </a:solidFill>
                <a:effectLst/>
                <a:latin typeface="+mn-lt"/>
                <a:ea typeface="+mn-ea"/>
                <a:cs typeface="+mn-cs"/>
              </a:rPr>
              <a:t> the project, w</a:t>
            </a:r>
            <a:r>
              <a:rPr lang="en-CA" sz="1200" kern="1200" dirty="0">
                <a:solidFill>
                  <a:schemeClr val="tx1"/>
                </a:solidFill>
                <a:effectLst/>
                <a:latin typeface="+mn-lt"/>
                <a:ea typeface="+mn-ea"/>
                <a:cs typeface="+mn-cs"/>
              </a:rPr>
              <a:t>e have and will continue to engage with Indigenous organizations. Conversations</a:t>
            </a:r>
            <a:r>
              <a:rPr lang="en-CA" sz="1200" kern="1200" baseline="0" dirty="0">
                <a:solidFill>
                  <a:schemeClr val="tx1"/>
                </a:solidFill>
                <a:effectLst/>
                <a:latin typeface="+mn-lt"/>
                <a:ea typeface="+mn-ea"/>
                <a:cs typeface="+mn-cs"/>
              </a:rPr>
              <a:t> and shared stories have </a:t>
            </a:r>
            <a:r>
              <a:rPr lang="en-CA" sz="1200" kern="1200" dirty="0">
                <a:solidFill>
                  <a:schemeClr val="tx1"/>
                </a:solidFill>
                <a:effectLst/>
                <a:latin typeface="+mn-lt"/>
                <a:ea typeface="+mn-ea"/>
                <a:cs typeface="+mn-cs"/>
              </a:rPr>
              <a:t>enhanced our understanding on the diversity of culture, language, needs and traditional practices among and within Indigenous communities.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term “HT” may be associated with negative feelings (i.e. fear, conflict, loss, guilt, harm) and should be used with careful consideration when working with Indigenous peoples.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Beliefs, traditions and the concept of “home” may differ between Indigenous and non-Indigenous people. In Indigenous culture, “home” is viewed deeply as a web </a:t>
            </a:r>
            <a:r>
              <a:rPr lang="en-CA" sz="1200" dirty="0">
                <a:effectLst/>
              </a:rPr>
              <a:t>of relationships and responsibilities. Elders commonly shelter grandchildren and adult children to protect them from homelessness. This care is seen as natural and traditional hospitality. However, Elders are also subject to the harms from housing takeovers when assuming the care role and</a:t>
            </a:r>
            <a:r>
              <a:rPr lang="en-CA" sz="1200" kern="1200" dirty="0">
                <a:solidFill>
                  <a:schemeClr val="tx1"/>
                </a:solidFill>
                <a:effectLst/>
                <a:latin typeface="+mn-lt"/>
                <a:ea typeface="+mn-ea"/>
                <a:cs typeface="+mn-cs"/>
              </a:rPr>
              <a:t> often sacrifice their own needed care.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Overcrowding can lead to crisis situations that may result in the breakdown of family dynamics or escalate family violence. Canada has issued calls to action on the unacceptable and overcrowded state of many Indigenous homes.</a:t>
            </a:r>
          </a:p>
          <a:p>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kern="1200" dirty="0">
                <a:solidFill>
                  <a:schemeClr val="tx1"/>
                </a:solidFill>
                <a:effectLst/>
                <a:latin typeface="+mn-lt"/>
                <a:ea typeface="+mn-ea"/>
                <a:cs typeface="+mn-cs"/>
              </a:rPr>
              <a:t>As</a:t>
            </a:r>
            <a:r>
              <a:rPr lang="en-CA" sz="1200" i="0" kern="1200" baseline="0" dirty="0">
                <a:solidFill>
                  <a:schemeClr val="tx1"/>
                </a:solidFill>
                <a:effectLst/>
                <a:latin typeface="+mn-lt"/>
                <a:ea typeface="+mn-ea"/>
                <a:cs typeface="+mn-cs"/>
              </a:rPr>
              <a:t> part of the framework, the c</a:t>
            </a:r>
            <a:r>
              <a:rPr lang="en-CA" sz="1200" i="0" kern="1200" dirty="0">
                <a:solidFill>
                  <a:schemeClr val="tx1"/>
                </a:solidFill>
                <a:effectLst/>
                <a:latin typeface="+mn-lt"/>
                <a:ea typeface="+mn-ea"/>
                <a:cs typeface="+mn-cs"/>
              </a:rPr>
              <a:t>ommittee adopted locally developed principles in the S</a:t>
            </a:r>
            <a:r>
              <a:rPr lang="en-CA" sz="1200" i="0" u="sng" kern="1200" dirty="0">
                <a:solidFill>
                  <a:schemeClr val="tx1"/>
                </a:solidFill>
                <a:effectLst/>
                <a:latin typeface="+mn-lt"/>
                <a:ea typeface="+mn-ea"/>
                <a:cs typeface="+mn-cs"/>
              </a:rPr>
              <a:t>tanding Strong Together</a:t>
            </a:r>
            <a:r>
              <a:rPr lang="en-CA" sz="1200" b="1" i="0" u="none" kern="1200" dirty="0">
                <a:solidFill>
                  <a:schemeClr val="tx1"/>
                </a:solidFill>
                <a:effectLst/>
                <a:latin typeface="+mn-lt"/>
                <a:ea typeface="+mn-ea"/>
                <a:cs typeface="+mn-cs"/>
              </a:rPr>
              <a:t> </a:t>
            </a:r>
            <a:r>
              <a:rPr lang="en-CA" sz="1200" i="0" kern="1200" dirty="0">
                <a:solidFill>
                  <a:schemeClr val="tx1"/>
                </a:solidFill>
                <a:effectLst/>
                <a:latin typeface="+mn-lt"/>
                <a:ea typeface="+mn-ea"/>
                <a:cs typeface="+mn-cs"/>
              </a:rPr>
              <a:t>to guide us in our communities, practices, and building relationships in a meaningful way, especially as the work evolves in other areas of GB.  We are learning and will continue</a:t>
            </a:r>
            <a:r>
              <a:rPr lang="en-CA" sz="1200" i="0" kern="1200" baseline="0" dirty="0">
                <a:solidFill>
                  <a:schemeClr val="tx1"/>
                </a:solidFill>
                <a:effectLst/>
                <a:latin typeface="+mn-lt"/>
                <a:ea typeface="+mn-ea"/>
                <a:cs typeface="+mn-cs"/>
              </a:rPr>
              <a:t> to learn. </a:t>
            </a:r>
          </a:p>
        </p:txBody>
      </p:sp>
      <p:sp>
        <p:nvSpPr>
          <p:cNvPr id="4" name="Slide Number Placeholder 3"/>
          <p:cNvSpPr>
            <a:spLocks noGrp="1"/>
          </p:cNvSpPr>
          <p:nvPr>
            <p:ph type="sldNum" sz="quarter" idx="10"/>
          </p:nvPr>
        </p:nvSpPr>
        <p:spPr/>
        <p:txBody>
          <a:bodyPr/>
          <a:lstStyle/>
          <a:p>
            <a:fld id="{0CD69240-D309-478B-B056-5F92E04B0C2E}" type="slidenum">
              <a:rPr lang="en-CA" smtClean="0"/>
              <a:t>12</a:t>
            </a:fld>
            <a:endParaRPr lang="en-CA"/>
          </a:p>
        </p:txBody>
      </p:sp>
    </p:spTree>
    <p:extLst>
      <p:ext uri="{BB962C8B-B14F-4D97-AF65-F5344CB8AC3E}">
        <p14:creationId xmlns:p14="http://schemas.microsoft.com/office/powerpoint/2010/main" val="252735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a:solidFill>
                  <a:schemeClr val="tx1"/>
                </a:solidFill>
                <a:effectLst/>
                <a:latin typeface="+mn-lt"/>
                <a:ea typeface="+mn-ea"/>
                <a:cs typeface="+mn-cs"/>
              </a:rPr>
              <a:t>Aligns</a:t>
            </a:r>
            <a:r>
              <a:rPr lang="en-CA" sz="1200" kern="1200" baseline="0" dirty="0">
                <a:solidFill>
                  <a:schemeClr val="tx1"/>
                </a:solidFill>
                <a:effectLst/>
                <a:latin typeface="+mn-lt"/>
                <a:ea typeface="+mn-ea"/>
                <a:cs typeface="+mn-cs"/>
              </a:rPr>
              <a:t> with p. 16 in Guidebook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Trusting relationship</a:t>
            </a:r>
            <a:r>
              <a:rPr lang="en-CA" baseline="0" dirty="0"/>
              <a:t> between tenant and worker</a:t>
            </a:r>
          </a:p>
          <a:p>
            <a:pPr marL="171450" indent="-171450">
              <a:buFont typeface="Arial" panose="020B0604020202020204" pitchFamily="34" charset="0"/>
              <a:buChar char="•"/>
            </a:pPr>
            <a:r>
              <a:rPr lang="en-CA" dirty="0">
                <a:solidFill>
                  <a:srgbClr val="385B4F"/>
                </a:solidFill>
              </a:rPr>
              <a:t>Tenants are connected to supports and services that</a:t>
            </a:r>
            <a:r>
              <a:rPr lang="en-CA" baseline="0" dirty="0">
                <a:solidFill>
                  <a:srgbClr val="385B4F"/>
                </a:solidFill>
              </a:rPr>
              <a:t> are beneficial to them</a:t>
            </a:r>
            <a:endParaRPr lang="en-CA" dirty="0">
              <a:solidFill>
                <a:srgbClr val="385B4F"/>
              </a:solidFill>
            </a:endParaRPr>
          </a:p>
          <a:p>
            <a:pPr marL="171450" indent="-171450">
              <a:buFont typeface="Arial" panose="020B0604020202020204" pitchFamily="34" charset="0"/>
              <a:buChar char="•"/>
            </a:pPr>
            <a:r>
              <a:rPr lang="en-CA" dirty="0">
                <a:solidFill>
                  <a:srgbClr val="385B4F"/>
                </a:solidFill>
              </a:rPr>
              <a:t>Service providers avoid placing clients with friends or family who are vulnerable and/or have a damaging history with the client</a:t>
            </a:r>
          </a:p>
          <a:p>
            <a:pPr marL="171450" indent="-171450">
              <a:buFont typeface="Arial" panose="020B0604020202020204" pitchFamily="34" charset="0"/>
              <a:buChar char="•"/>
            </a:pPr>
            <a:r>
              <a:rPr lang="en-CA" dirty="0">
                <a:solidFill>
                  <a:srgbClr val="385B4F"/>
                </a:solidFill>
              </a:rPr>
              <a:t>Tenants are aware of the risks of a home takeover</a:t>
            </a:r>
          </a:p>
          <a:p>
            <a:pPr marL="171450" indent="-171450">
              <a:buFont typeface="Arial" panose="020B0604020202020204" pitchFamily="34" charset="0"/>
              <a:buChar char="•"/>
            </a:pPr>
            <a:r>
              <a:rPr lang="en-CA" dirty="0">
                <a:solidFill>
                  <a:srgbClr val="385B4F"/>
                </a:solidFill>
              </a:rPr>
              <a:t>Agreement that service providers can communicate and share information about the tenant </a:t>
            </a:r>
          </a:p>
          <a:p>
            <a:pPr marL="171450" indent="-171450">
              <a:buFont typeface="Arial" panose="020B0604020202020204" pitchFamily="34" charset="0"/>
              <a:buChar char="•"/>
            </a:pPr>
            <a:r>
              <a:rPr lang="en-CA" dirty="0">
                <a:solidFill>
                  <a:srgbClr val="385B4F"/>
                </a:solidFill>
              </a:rPr>
              <a:t>Isolation is reduced by ensuring individual feels a part of a larger community, encourage tenant to participate in a community with which they identify</a:t>
            </a:r>
          </a:p>
          <a:p>
            <a:pPr marL="171450" indent="-171450">
              <a:buFont typeface="Arial" panose="020B0604020202020204" pitchFamily="34" charset="0"/>
              <a:buChar char="•"/>
            </a:pPr>
            <a:endParaRPr lang="en-CA" b="1" baseline="0" dirty="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13</a:t>
            </a:fld>
            <a:endParaRPr lang="en-CA"/>
          </a:p>
        </p:txBody>
      </p:sp>
    </p:spTree>
    <p:extLst>
      <p:ext uri="{BB962C8B-B14F-4D97-AF65-F5344CB8AC3E}">
        <p14:creationId xmlns:p14="http://schemas.microsoft.com/office/powerpoint/2010/main" val="109780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385B4F"/>
                </a:solidFill>
              </a:rPr>
              <a:t>Home Should be Your Safe Place (Postcard)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385B4F"/>
                </a:solidFill>
              </a:rPr>
              <a:t>Home Should be a Safe Place (Tri-fold brochure)</a:t>
            </a:r>
          </a:p>
          <a:p>
            <a:endParaRPr lang="en-CA" dirty="0"/>
          </a:p>
          <a:p>
            <a:r>
              <a:rPr lang="en-CA" dirty="0"/>
              <a:t>For all current</a:t>
            </a:r>
            <a:r>
              <a:rPr lang="en-CA" baseline="0" dirty="0"/>
              <a:t> resource materials - </a:t>
            </a:r>
            <a:r>
              <a:rPr lang="en-CA" dirty="0">
                <a:hlinkClick r:id="rId3"/>
              </a:rPr>
              <a:t>Home Takeover (publichealthgreybruce.on.ca)</a:t>
            </a: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0CD69240-D309-478B-B056-5F92E04B0C2E}" type="slidenum">
              <a:rPr lang="en-CA" smtClean="0"/>
              <a:t>14</a:t>
            </a:fld>
            <a:endParaRPr lang="en-CA"/>
          </a:p>
        </p:txBody>
      </p:sp>
    </p:spTree>
    <p:extLst>
      <p:ext uri="{BB962C8B-B14F-4D97-AF65-F5344CB8AC3E}">
        <p14:creationId xmlns:p14="http://schemas.microsoft.com/office/powerpoint/2010/main" val="129814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Aligns</a:t>
            </a:r>
            <a:r>
              <a:rPr lang="en-CA" sz="1200" kern="1200" baseline="0" dirty="0">
                <a:solidFill>
                  <a:schemeClr val="tx1"/>
                </a:solidFill>
                <a:effectLst/>
                <a:latin typeface="+mn-lt"/>
                <a:ea typeface="+mn-ea"/>
                <a:cs typeface="+mn-cs"/>
              </a:rPr>
              <a:t> with p. 17 in Guidebook </a:t>
            </a:r>
          </a:p>
          <a:p>
            <a:endParaRPr lang="en-CA" dirty="0">
              <a:solidFill>
                <a:srgbClr val="385B4F"/>
              </a:solidFill>
            </a:endParaRPr>
          </a:p>
          <a:p>
            <a:r>
              <a:rPr lang="en-CA" dirty="0">
                <a:solidFill>
                  <a:srgbClr val="385B4F"/>
                </a:solidFill>
              </a:rPr>
              <a:t>The most obvious way to identify a home takeover is through tenant</a:t>
            </a:r>
            <a:r>
              <a:rPr lang="en-CA" baseline="0" dirty="0">
                <a:solidFill>
                  <a:srgbClr val="385B4F"/>
                </a:solidFill>
              </a:rPr>
              <a:t> disclosure, however often victims choose not to report the takeover for fear of repercussions. </a:t>
            </a:r>
          </a:p>
          <a:p>
            <a:r>
              <a:rPr lang="en-CA" baseline="0" dirty="0">
                <a:solidFill>
                  <a:srgbClr val="385B4F"/>
                </a:solidFill>
              </a:rPr>
              <a:t>The tenants neighbour, family or friends may also disclose that there is a home takeover happening, these reports are crucial – however sometimes these bystanders may be apprehensive to report for fear of identification by the perpetrator or because they believe nothing will be done in response. </a:t>
            </a:r>
          </a:p>
          <a:p>
            <a:endParaRPr lang="en-CA" baseline="0" dirty="0">
              <a:solidFill>
                <a:srgbClr val="385B4F"/>
              </a:solidFill>
            </a:endParaRPr>
          </a:p>
          <a:p>
            <a:r>
              <a:rPr lang="en-CA" baseline="0" dirty="0">
                <a:solidFill>
                  <a:srgbClr val="385B4F"/>
                </a:solidFill>
              </a:rPr>
              <a:t>Other ways a home takeover may be identified: </a:t>
            </a:r>
            <a:endParaRPr lang="en-CA" dirty="0">
              <a:solidFill>
                <a:srgbClr val="385B4F"/>
              </a:solidFill>
            </a:endParaRPr>
          </a:p>
          <a:p>
            <a:r>
              <a:rPr lang="en-CA" dirty="0">
                <a:solidFill>
                  <a:srgbClr val="385B4F"/>
                </a:solidFill>
              </a:rPr>
              <a:t>Tenant may be reluctant to allow worker into unit</a:t>
            </a:r>
          </a:p>
          <a:p>
            <a:r>
              <a:rPr lang="en-CA" dirty="0">
                <a:solidFill>
                  <a:srgbClr val="385B4F"/>
                </a:solidFill>
              </a:rPr>
              <a:t>Tenant has not checked in with worker in some time, is noticeably absent from the unit</a:t>
            </a:r>
          </a:p>
          <a:p>
            <a:r>
              <a:rPr lang="en-CA" dirty="0">
                <a:solidFill>
                  <a:srgbClr val="385B4F"/>
                </a:solidFill>
              </a:rPr>
              <a:t>Increase in complaints about a unit (noise, visitors, vehicles/bikes outside) </a:t>
            </a:r>
          </a:p>
          <a:p>
            <a:r>
              <a:rPr lang="en-CA" dirty="0">
                <a:solidFill>
                  <a:srgbClr val="385B4F"/>
                </a:solidFill>
              </a:rPr>
              <a:t>Noticeable change in tenants financial situation</a:t>
            </a:r>
          </a:p>
          <a:p>
            <a:r>
              <a:rPr lang="en-CA" dirty="0">
                <a:solidFill>
                  <a:srgbClr val="385B4F"/>
                </a:solidFill>
              </a:rPr>
              <a:t>Increase in reports that individual is more isolated from friends, family and/or social groups</a:t>
            </a:r>
          </a:p>
          <a:p>
            <a:r>
              <a:rPr lang="en-CA" dirty="0">
                <a:solidFill>
                  <a:srgbClr val="385B4F"/>
                </a:solidFill>
              </a:rPr>
              <a:t>Content in unit suggest more individuals are staying there than those that reside there</a:t>
            </a:r>
          </a:p>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15</a:t>
            </a:fld>
            <a:endParaRPr lang="en-CA"/>
          </a:p>
        </p:txBody>
      </p:sp>
    </p:spTree>
    <p:extLst>
      <p:ext uri="{BB962C8B-B14F-4D97-AF65-F5344CB8AC3E}">
        <p14:creationId xmlns:p14="http://schemas.microsoft.com/office/powerpoint/2010/main" val="153852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B453C"/>
                </a:solidFill>
              </a:rPr>
              <a:t>Checklist</a:t>
            </a:r>
          </a:p>
          <a:p>
            <a:r>
              <a:rPr lang="en-CA" dirty="0">
                <a:solidFill>
                  <a:srgbClr val="2B453C"/>
                </a:solidFill>
              </a:rPr>
              <a:t>Poster: Look out for it</a:t>
            </a:r>
          </a:p>
          <a:p>
            <a:r>
              <a:rPr lang="en-CA" dirty="0">
                <a:solidFill>
                  <a:srgbClr val="2B453C"/>
                </a:solidFill>
              </a:rPr>
              <a:t>Poster: Home should be your safe place</a:t>
            </a:r>
          </a:p>
          <a:p>
            <a:r>
              <a:rPr lang="en-CA" dirty="0">
                <a:solidFill>
                  <a:srgbClr val="2B453C"/>
                </a:solidFill>
              </a:rPr>
              <a:t>BUSINESS CARD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all current</a:t>
            </a:r>
            <a:r>
              <a:rPr lang="en-CA" baseline="0" dirty="0"/>
              <a:t> resources - </a:t>
            </a:r>
            <a:r>
              <a:rPr lang="en-CA" dirty="0">
                <a:hlinkClick r:id="rId3"/>
              </a:rPr>
              <a:t>Home Takeover (publichealthgreybruce.on.ca)</a:t>
            </a:r>
            <a:endParaRPr lang="en-CA" dirty="0"/>
          </a:p>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16</a:t>
            </a:fld>
            <a:endParaRPr lang="en-CA"/>
          </a:p>
        </p:txBody>
      </p:sp>
    </p:spTree>
    <p:extLst>
      <p:ext uri="{BB962C8B-B14F-4D97-AF65-F5344CB8AC3E}">
        <p14:creationId xmlns:p14="http://schemas.microsoft.com/office/powerpoint/2010/main" val="90371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Aligns</a:t>
            </a:r>
            <a:r>
              <a:rPr lang="en-CA" sz="1200" kern="1200" baseline="0" dirty="0">
                <a:solidFill>
                  <a:schemeClr val="tx1"/>
                </a:solidFill>
                <a:effectLst/>
                <a:latin typeface="+mn-lt"/>
                <a:ea typeface="+mn-ea"/>
                <a:cs typeface="+mn-cs"/>
              </a:rPr>
              <a:t> with p. 18-19 (Refer to list of strategies in Guidebook)</a:t>
            </a:r>
          </a:p>
          <a:p>
            <a:endParaRPr lang="en-CA" dirty="0"/>
          </a:p>
          <a:p>
            <a:r>
              <a:rPr lang="en-CA" dirty="0"/>
              <a:t>Home</a:t>
            </a:r>
            <a:r>
              <a:rPr lang="en-CA" baseline="0" dirty="0"/>
              <a:t> takeovers are resolved by a number of strategies and will vary based on the circumstances, each scenario may require differing services and multiple interventions from service providers with varying levels of expertise. </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complexities associated with home takeover requires good judgement from service providers in deciding appropriate course of action in each unique circumstance. It is important to note that methods of addressing home takeover are influenced by organizational mandates. </a:t>
            </a:r>
          </a:p>
          <a:p>
            <a:endParaRPr lang="en-CA" dirty="0"/>
          </a:p>
          <a:p>
            <a:r>
              <a:rPr lang="en-CA" sz="1200" dirty="0"/>
              <a:t>Develop plans, goals and boundaries to help guide action. Methods that could be part of this strategy: </a:t>
            </a:r>
          </a:p>
          <a:p>
            <a:pPr marL="171450" indent="-171450">
              <a:buFont typeface="Wingdings" panose="05000000000000000000" pitchFamily="2" charset="2"/>
              <a:buChar char="§"/>
            </a:pPr>
            <a:r>
              <a:rPr lang="en-CA" sz="1200" dirty="0"/>
              <a:t>Work collaboratively to create a plan unique to their situation</a:t>
            </a:r>
          </a:p>
          <a:p>
            <a:pPr marL="171450" indent="-171450">
              <a:buFont typeface="Wingdings" panose="05000000000000000000" pitchFamily="2" charset="2"/>
              <a:buChar char="§"/>
            </a:pPr>
            <a:r>
              <a:rPr lang="en-CA" sz="1200" dirty="0"/>
              <a:t>Motivate the tenant to resolve the takeover by highlighting how something they care about is being affected (possessions, children). </a:t>
            </a:r>
          </a:p>
          <a:p>
            <a:pPr marL="171450" indent="-171450">
              <a:buFont typeface="Wingdings" panose="05000000000000000000" pitchFamily="2" charset="2"/>
              <a:buChar char="§"/>
            </a:pPr>
            <a:r>
              <a:rPr lang="en-CA" sz="1200" dirty="0"/>
              <a:t>Play the bad guy. If the eviction notice does not persuade the perpetrator to leave, the landlord must make a decision to uphold the notice. </a:t>
            </a:r>
          </a:p>
          <a:p>
            <a:pPr marL="171450" indent="-171450">
              <a:buFont typeface="Wingdings" panose="05000000000000000000" pitchFamily="2" charset="2"/>
              <a:buChar char="§"/>
            </a:pPr>
            <a:r>
              <a:rPr lang="en-CA" sz="1200" dirty="0"/>
              <a:t>To protect the tenants safety, meet privately </a:t>
            </a:r>
            <a:r>
              <a:rPr lang="en-CA" sz="1200" u="none" dirty="0"/>
              <a:t>where the perpetrator or others will not overhear</a:t>
            </a:r>
            <a:r>
              <a:rPr lang="en-CA" sz="1200" u="sng" dirty="0"/>
              <a:t>. </a:t>
            </a:r>
          </a:p>
          <a:p>
            <a:pPr marL="171450" indent="-171450">
              <a:buFont typeface="Wingdings" panose="05000000000000000000" pitchFamily="2" charset="2"/>
              <a:buChar char="§"/>
            </a:pPr>
            <a:r>
              <a:rPr lang="en-CA" sz="1200" dirty="0"/>
              <a:t>Use common language and </a:t>
            </a:r>
            <a:r>
              <a:rPr lang="en-CA" sz="1200" u="none" dirty="0"/>
              <a:t>review paperwork together to ensure tenant clearly understands the plan. </a:t>
            </a:r>
          </a:p>
          <a:p>
            <a:pPr marL="171450" indent="-171450">
              <a:buFont typeface="Wingdings" panose="05000000000000000000" pitchFamily="2" charset="2"/>
              <a:buChar char="§"/>
            </a:pPr>
            <a:r>
              <a:rPr lang="en-CA" sz="1200" dirty="0"/>
              <a:t>Circle of Care </a:t>
            </a:r>
            <a:r>
              <a:rPr lang="en-CA" sz="1200" u="none" dirty="0"/>
              <a:t>approach so that the tenant and responding agencies sign a document consenting to info-sharing. </a:t>
            </a:r>
          </a:p>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17</a:t>
            </a:fld>
            <a:endParaRPr lang="en-CA"/>
          </a:p>
        </p:txBody>
      </p:sp>
    </p:spTree>
    <p:extLst>
      <p:ext uri="{BB962C8B-B14F-4D97-AF65-F5344CB8AC3E}">
        <p14:creationId xmlns:p14="http://schemas.microsoft.com/office/powerpoint/2010/main" val="276991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Home Takeover Response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Home Takeover Response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Suggested methods for addressing prevention, identification, intervention and after-care cited in this Guidebook and the Response Framework are a result of the literature review and consultation with Home Takeover Committee members and individuals with lived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For all current</a:t>
            </a:r>
            <a:r>
              <a:rPr lang="en-CA" baseline="0" dirty="0"/>
              <a:t> resources - </a:t>
            </a:r>
            <a:r>
              <a:rPr lang="en-CA" dirty="0">
                <a:hlinkClick r:id="rId3"/>
              </a:rPr>
              <a:t>Home Takeover (publichealthgreybruce.on.ca)</a:t>
            </a:r>
            <a:endParaRPr lang="en-CA" dirty="0"/>
          </a:p>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18</a:t>
            </a:fld>
            <a:endParaRPr lang="en-CA"/>
          </a:p>
        </p:txBody>
      </p:sp>
    </p:spTree>
    <p:extLst>
      <p:ext uri="{BB962C8B-B14F-4D97-AF65-F5344CB8AC3E}">
        <p14:creationId xmlns:p14="http://schemas.microsoft.com/office/powerpoint/2010/main" val="104038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Aligns</a:t>
            </a:r>
            <a:r>
              <a:rPr lang="en-CA" sz="1200" kern="1200" baseline="0" dirty="0">
                <a:solidFill>
                  <a:schemeClr val="tx1"/>
                </a:solidFill>
                <a:effectLst/>
                <a:latin typeface="+mn-lt"/>
                <a:ea typeface="+mn-ea"/>
                <a:cs typeface="+mn-cs"/>
              </a:rPr>
              <a:t> with p. 20 in the Guidebook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2B453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B453C"/>
                </a:solidFill>
              </a:rPr>
              <a:t>Measures to support an individual following a takeover.</a:t>
            </a:r>
          </a:p>
          <a:p>
            <a:endParaRPr lang="en-CA" dirty="0"/>
          </a:p>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19</a:t>
            </a:fld>
            <a:endParaRPr lang="en-CA"/>
          </a:p>
        </p:txBody>
      </p:sp>
    </p:spTree>
    <p:extLst>
      <p:ext uri="{BB962C8B-B14F-4D97-AF65-F5344CB8AC3E}">
        <p14:creationId xmlns:p14="http://schemas.microsoft.com/office/powerpoint/2010/main" val="379164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*Aligns with ‘Here’s the Current</a:t>
            </a:r>
            <a:r>
              <a:rPr lang="en-CA" baseline="0" dirty="0"/>
              <a:t> Situation’ p. 6</a:t>
            </a:r>
          </a:p>
          <a:p>
            <a:endParaRPr lang="en-CA" baseline="0" dirty="0"/>
          </a:p>
          <a:p>
            <a:r>
              <a:rPr lang="en-CA" dirty="0"/>
              <a:t>B</a:t>
            </a:r>
            <a:r>
              <a:rPr lang="en-CA" baseline="0" dirty="0"/>
              <a:t>ackground and timeline on the Home Takeover Pilot Project:  </a:t>
            </a:r>
          </a:p>
          <a:p>
            <a:r>
              <a:rPr lang="en-CA" baseline="0" dirty="0"/>
              <a:t>1. Grey County Housing identified the emerging issue. Impacts for tenants, families, individuals taking over the unit(s) and the neighbourhood were being observed. </a:t>
            </a:r>
          </a:p>
          <a:p>
            <a:r>
              <a:rPr lang="en-CA" baseline="0" dirty="0"/>
              <a:t>2. </a:t>
            </a:r>
            <a:r>
              <a:rPr lang="en-CA" u="none" baseline="0" dirty="0"/>
              <a:t>Literature search </a:t>
            </a:r>
            <a:r>
              <a:rPr lang="en-CA" baseline="0" dirty="0"/>
              <a:t>was conducted and a summary report presented at stakeholder meeting.</a:t>
            </a:r>
          </a:p>
          <a:p>
            <a:r>
              <a:rPr lang="en-CA" baseline="0" dirty="0"/>
              <a:t>3</a:t>
            </a:r>
            <a:r>
              <a:rPr lang="en-CA" u="none" baseline="0" dirty="0"/>
              <a:t>. Stakeholder survey </a:t>
            </a:r>
            <a:r>
              <a:rPr lang="en-CA" baseline="0" dirty="0"/>
              <a:t>conducted with 22 partners to better understand existing response and gaps in responding to home takeovers. </a:t>
            </a:r>
          </a:p>
          <a:p>
            <a:r>
              <a:rPr lang="en-CA" baseline="0" dirty="0"/>
              <a:t>4. </a:t>
            </a:r>
            <a:r>
              <a:rPr lang="en-CA" u="none" baseline="0" dirty="0"/>
              <a:t>Stakeholder Engagement Wheel was used </a:t>
            </a:r>
            <a:r>
              <a:rPr lang="en-CA" baseline="0" dirty="0"/>
              <a:t>to identify stakeholder interest and level of participation in identified areas of action/deliverables.</a:t>
            </a:r>
          </a:p>
          <a:p>
            <a:r>
              <a:rPr lang="en-CA" baseline="0" dirty="0"/>
              <a:t>5. Advisory </a:t>
            </a:r>
            <a:r>
              <a:rPr lang="en-CA" u="none" baseline="0" dirty="0"/>
              <a:t>Committee formed </a:t>
            </a:r>
            <a:r>
              <a:rPr lang="en-CA" baseline="0" dirty="0"/>
              <a:t>to address the issue collaboratively. </a:t>
            </a:r>
          </a:p>
          <a:p>
            <a:r>
              <a:rPr lang="en-CA" baseline="0" dirty="0"/>
              <a:t>6</a:t>
            </a:r>
            <a:r>
              <a:rPr lang="en-CA" u="sng" baseline="0" dirty="0"/>
              <a:t>. </a:t>
            </a:r>
            <a:r>
              <a:rPr lang="en-CA" b="0" u="none" baseline="0" dirty="0"/>
              <a:t>Interviews </a:t>
            </a:r>
            <a:r>
              <a:rPr lang="en-CA" b="0" baseline="0" dirty="0"/>
              <a:t>were conducted with people with lived experience to better understand the realities and intricacies of a home takeover situation.</a:t>
            </a:r>
          </a:p>
          <a:p>
            <a:r>
              <a:rPr lang="en-CA" b="0" dirty="0"/>
              <a:t>7.</a:t>
            </a:r>
            <a:r>
              <a:rPr lang="en-CA" b="0" baseline="0" dirty="0"/>
              <a:t> Resources adapted and created (posters, checklist, guidebook, response framework, etc.).</a:t>
            </a:r>
          </a:p>
          <a:p>
            <a:r>
              <a:rPr lang="en-CA" b="0" baseline="0" dirty="0"/>
              <a:t>8. L</a:t>
            </a:r>
            <a:r>
              <a:rPr lang="en-CA" b="0" u="none" baseline="0" dirty="0"/>
              <a:t>aunch of the project (Media Release to the public)</a:t>
            </a:r>
            <a:r>
              <a:rPr lang="en-CA" b="0" baseline="0" dirty="0"/>
              <a:t>. Awareness and education through media platforms.</a:t>
            </a:r>
          </a:p>
          <a:p>
            <a:r>
              <a:rPr lang="en-CA" b="0" baseline="0" dirty="0"/>
              <a:t>9. </a:t>
            </a:r>
            <a:r>
              <a:rPr lang="en-CA" b="0" u="none" baseline="0" dirty="0"/>
              <a:t>Evaluation of the project using outcomes identified in evaluation framework. </a:t>
            </a:r>
            <a:endParaRPr lang="en-CA" b="0" baseline="0" dirty="0"/>
          </a:p>
          <a:p>
            <a:endParaRPr lang="en-CA" dirty="0"/>
          </a:p>
        </p:txBody>
      </p:sp>
      <p:sp>
        <p:nvSpPr>
          <p:cNvPr id="4" name="Slide Number Placeholder 3"/>
          <p:cNvSpPr>
            <a:spLocks noGrp="1"/>
          </p:cNvSpPr>
          <p:nvPr>
            <p:ph type="sldNum" sz="quarter" idx="5"/>
          </p:nvPr>
        </p:nvSpPr>
        <p:spPr/>
        <p:txBody>
          <a:bodyPr/>
          <a:lstStyle/>
          <a:p>
            <a:fld id="{0CD69240-D309-478B-B056-5F92E04B0C2E}" type="slidenum">
              <a:rPr lang="en-CA" smtClean="0"/>
              <a:t>2</a:t>
            </a:fld>
            <a:endParaRPr lang="en-CA"/>
          </a:p>
        </p:txBody>
      </p:sp>
    </p:spTree>
    <p:extLst>
      <p:ext uri="{BB962C8B-B14F-4D97-AF65-F5344CB8AC3E}">
        <p14:creationId xmlns:p14="http://schemas.microsoft.com/office/powerpoint/2010/main" val="1570490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*Aligns with p.17 in Guidebook</a:t>
            </a:r>
          </a:p>
        </p:txBody>
      </p:sp>
      <p:sp>
        <p:nvSpPr>
          <p:cNvPr id="4" name="Slide Number Placeholder 3"/>
          <p:cNvSpPr>
            <a:spLocks noGrp="1"/>
          </p:cNvSpPr>
          <p:nvPr>
            <p:ph type="sldNum" sz="quarter" idx="10"/>
          </p:nvPr>
        </p:nvSpPr>
        <p:spPr/>
        <p:txBody>
          <a:bodyPr/>
          <a:lstStyle/>
          <a:p>
            <a:fld id="{0CD69240-D309-478B-B056-5F92E04B0C2E}" type="slidenum">
              <a:rPr lang="en-CA" smtClean="0"/>
              <a:t>20</a:t>
            </a:fld>
            <a:endParaRPr lang="en-CA"/>
          </a:p>
        </p:txBody>
      </p:sp>
    </p:spTree>
    <p:extLst>
      <p:ext uri="{BB962C8B-B14F-4D97-AF65-F5344CB8AC3E}">
        <p14:creationId xmlns:p14="http://schemas.microsoft.com/office/powerpoint/2010/main" val="225919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D69240-D309-478B-B056-5F92E04B0C2E}" type="slidenum">
              <a:rPr lang="en-CA" smtClean="0"/>
              <a:t>21</a:t>
            </a:fld>
            <a:endParaRPr lang="en-CA"/>
          </a:p>
        </p:txBody>
      </p:sp>
    </p:spTree>
    <p:extLst>
      <p:ext uri="{BB962C8B-B14F-4D97-AF65-F5344CB8AC3E}">
        <p14:creationId xmlns:p14="http://schemas.microsoft.com/office/powerpoint/2010/main" val="797978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CD69240-D309-478B-B056-5F92E04B0C2E}" type="slidenum">
              <a:rPr lang="en-CA" smtClean="0"/>
              <a:t>22</a:t>
            </a:fld>
            <a:endParaRPr lang="en-CA"/>
          </a:p>
        </p:txBody>
      </p:sp>
    </p:spTree>
    <p:extLst>
      <p:ext uri="{BB962C8B-B14F-4D97-AF65-F5344CB8AC3E}">
        <p14:creationId xmlns:p14="http://schemas.microsoft.com/office/powerpoint/2010/main" val="257764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23</a:t>
            </a:fld>
            <a:endParaRPr lang="en-CA"/>
          </a:p>
        </p:txBody>
      </p:sp>
    </p:spTree>
    <p:extLst>
      <p:ext uri="{BB962C8B-B14F-4D97-AF65-F5344CB8AC3E}">
        <p14:creationId xmlns:p14="http://schemas.microsoft.com/office/powerpoint/2010/main" val="69059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3</a:t>
            </a:fld>
            <a:endParaRPr lang="en-CA"/>
          </a:p>
        </p:txBody>
      </p:sp>
    </p:spTree>
    <p:extLst>
      <p:ext uri="{BB962C8B-B14F-4D97-AF65-F5344CB8AC3E}">
        <p14:creationId xmlns:p14="http://schemas.microsoft.com/office/powerpoint/2010/main" val="422958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Guidebook Table of Contents</a:t>
            </a:r>
          </a:p>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4</a:t>
            </a:fld>
            <a:endParaRPr lang="en-CA"/>
          </a:p>
        </p:txBody>
      </p:sp>
    </p:spTree>
    <p:extLst>
      <p:ext uri="{BB962C8B-B14F-4D97-AF65-F5344CB8AC3E}">
        <p14:creationId xmlns:p14="http://schemas.microsoft.com/office/powerpoint/2010/main" val="1175661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D69240-D309-478B-B056-5F92E04B0C2E}" type="slidenum">
              <a:rPr lang="en-CA" smtClean="0"/>
              <a:t>5</a:t>
            </a:fld>
            <a:endParaRPr lang="en-CA"/>
          </a:p>
        </p:txBody>
      </p:sp>
    </p:spTree>
    <p:extLst>
      <p:ext uri="{BB962C8B-B14F-4D97-AF65-F5344CB8AC3E}">
        <p14:creationId xmlns:p14="http://schemas.microsoft.com/office/powerpoint/2010/main" val="205447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*Aligns with p. 7 in Guidebook</a:t>
            </a:r>
          </a:p>
          <a:p>
            <a:endParaRPr lang="en-CA" dirty="0"/>
          </a:p>
          <a:p>
            <a:pPr>
              <a:lnSpc>
                <a:spcPct val="100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Two parties: the person or people taking over the unit (perpetrator), and the rightful occupant of the unit/home (the target).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Calibri" panose="020F0502020204030204" pitchFamily="34" charset="0"/>
                <a:cs typeface="Times New Roman" panose="02020603050405020304" pitchFamily="18" charset="0"/>
              </a:rPr>
              <a:t>People who are targeted in a HT tend to have </a:t>
            </a:r>
            <a:r>
              <a:rPr lang="en-CA" sz="1200" b="1" dirty="0">
                <a:effectLst/>
                <a:latin typeface="Calibri" panose="020F0502020204030204" pitchFamily="34" charset="0"/>
                <a:ea typeface="Calibri" panose="020F0502020204030204" pitchFamily="34" charset="0"/>
                <a:cs typeface="Times New Roman" panose="02020603050405020304" pitchFamily="18" charset="0"/>
              </a:rPr>
              <a:t>vulnerabilities. </a:t>
            </a:r>
            <a:r>
              <a:rPr lang="en-CA" sz="1200" dirty="0"/>
              <a:t>Many tenants are unaware that their personal vulnerabilities make them more susceptible to a HT, and they are unable to avoid or</a:t>
            </a:r>
            <a:r>
              <a:rPr lang="en-CA" sz="1200" baseline="0" dirty="0"/>
              <a:t> escape the perpetrator due to lack of supports and/or resources. </a:t>
            </a:r>
            <a:endParaRPr lang="en-CA" sz="1200" dirty="0"/>
          </a:p>
          <a:p>
            <a:pPr>
              <a:lnSpc>
                <a:spcPct val="100000"/>
              </a:lnSpc>
            </a:pPr>
            <a:endParaRPr lang="en-CA" sz="1200" baseline="0" dirty="0"/>
          </a:p>
          <a:p>
            <a:r>
              <a:rPr lang="en-CA" sz="1200" kern="1200" dirty="0">
                <a:solidFill>
                  <a:schemeClr val="tx1"/>
                </a:solidFill>
                <a:effectLst/>
                <a:latin typeface="+mn-lt"/>
                <a:ea typeface="+mn-ea"/>
                <a:cs typeface="+mn-cs"/>
              </a:rPr>
              <a:t>Perpetrators are most likely to target people who have drug dependency, disabilities, mental health issues, were recently/formerly homeless, immigrants, women, single mothers and low-income woman with children. Elderly people may also be targeted and this group is especially vulnerable to victimization through financial exploitation. </a:t>
            </a:r>
          </a:p>
        </p:txBody>
      </p:sp>
      <p:sp>
        <p:nvSpPr>
          <p:cNvPr id="4" name="Slide Number Placeholder 3"/>
          <p:cNvSpPr>
            <a:spLocks noGrp="1"/>
          </p:cNvSpPr>
          <p:nvPr>
            <p:ph type="sldNum" sz="quarter" idx="10"/>
          </p:nvPr>
        </p:nvSpPr>
        <p:spPr/>
        <p:txBody>
          <a:bodyPr/>
          <a:lstStyle/>
          <a:p>
            <a:fld id="{0CD69240-D309-478B-B056-5F92E04B0C2E}" type="slidenum">
              <a:rPr lang="en-CA" smtClean="0"/>
              <a:t>6</a:t>
            </a:fld>
            <a:endParaRPr lang="en-CA"/>
          </a:p>
        </p:txBody>
      </p:sp>
    </p:spTree>
    <p:extLst>
      <p:ext uri="{BB962C8B-B14F-4D97-AF65-F5344CB8AC3E}">
        <p14:creationId xmlns:p14="http://schemas.microsoft.com/office/powerpoint/2010/main" val="128189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*Aligns</a:t>
            </a:r>
            <a:r>
              <a:rPr lang="en-CA" sz="1200" kern="1200" baseline="0" dirty="0">
                <a:solidFill>
                  <a:schemeClr val="tx1"/>
                </a:solidFill>
                <a:effectLst/>
                <a:latin typeface="+mn-lt"/>
                <a:ea typeface="+mn-ea"/>
                <a:cs typeface="+mn-cs"/>
              </a:rPr>
              <a:t> with p. 5 in Guidebook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are many variations within each broad category of takeover and these categories are not mutually exclusive. A homeless individual may take over a home because they need a place to stay, but also are involved in drug associated acquaintances.  </a:t>
            </a:r>
          </a:p>
          <a:p>
            <a:endParaRPr lang="en-CA" sz="1200" dirty="0"/>
          </a:p>
          <a:p>
            <a:r>
              <a:rPr lang="en-CA" sz="1200" dirty="0"/>
              <a:t>Person who conducts</a:t>
            </a:r>
            <a:r>
              <a:rPr lang="en-CA" sz="1200" baseline="0" dirty="0"/>
              <a:t> the home takeover:</a:t>
            </a:r>
            <a:endParaRPr lang="en-CA" sz="1200" dirty="0"/>
          </a:p>
          <a:p>
            <a:pPr marL="171450" indent="-171450">
              <a:buFontTx/>
              <a:buChar char="-"/>
            </a:pPr>
            <a:r>
              <a:rPr lang="en-CA" sz="1200" dirty="0"/>
              <a:t>May be looking to make money through illegal activity, </a:t>
            </a:r>
            <a:r>
              <a:rPr lang="en-CA" sz="1200" u="none" dirty="0"/>
              <a:t>may involve illicit drugs or gangs</a:t>
            </a:r>
          </a:p>
          <a:p>
            <a:pPr marL="171450" indent="-171450">
              <a:buFontTx/>
              <a:buChar char="-"/>
            </a:pPr>
            <a:r>
              <a:rPr lang="en-CA" sz="1200" dirty="0"/>
              <a:t>May initially offer money, a sense of belonging, or fulfill other unmet social/economic </a:t>
            </a:r>
            <a:r>
              <a:rPr lang="en-CA" sz="1200" u="none" dirty="0"/>
              <a:t>needs of the target</a:t>
            </a:r>
          </a:p>
          <a:p>
            <a:pPr marL="171450" indent="-171450">
              <a:buFontTx/>
              <a:buChar char="-"/>
            </a:pPr>
            <a:r>
              <a:rPr lang="en-CA" sz="1200" dirty="0"/>
              <a:t>May exploit a substance dependency </a:t>
            </a:r>
            <a:r>
              <a:rPr lang="en-CA" sz="1200" u="none" dirty="0"/>
              <a:t>in order to enter the home by offering free drugs, only to later force the target into participating in the drug trade</a:t>
            </a:r>
            <a:r>
              <a:rPr lang="en-CA" sz="1200" dirty="0"/>
              <a:t>. </a:t>
            </a:r>
          </a:p>
          <a:p>
            <a:pPr marL="171450" indent="-171450">
              <a:buFontTx/>
              <a:buChar char="-"/>
            </a:pPr>
            <a:r>
              <a:rPr lang="en-CA" sz="1200" dirty="0"/>
              <a:t>May use guilt or manipulation to stay in the home</a:t>
            </a:r>
          </a:p>
          <a:p>
            <a:pPr marL="171450" indent="-171450">
              <a:buFontTx/>
              <a:buChar char="-"/>
            </a:pPr>
            <a:r>
              <a:rPr lang="en-CA" sz="1200" kern="1200" dirty="0">
                <a:solidFill>
                  <a:schemeClr val="tx1"/>
                </a:solidFill>
                <a:effectLst/>
                <a:latin typeface="+mn-lt"/>
                <a:ea typeface="+mn-ea"/>
                <a:cs typeface="+mn-cs"/>
              </a:rPr>
              <a:t>The takeover of an older adult may be a family member, or someone that has been invited into the home to relieve isolation and loneliness </a:t>
            </a:r>
            <a:r>
              <a:rPr lang="en-CA" sz="1200" u="sng" kern="1200" dirty="0">
                <a:solidFill>
                  <a:schemeClr val="tx1"/>
                </a:solidFill>
                <a:effectLst/>
                <a:latin typeface="+mn-lt"/>
                <a:ea typeface="+mn-ea"/>
                <a:cs typeface="+mn-cs"/>
              </a:rPr>
              <a:t>or</a:t>
            </a:r>
            <a:r>
              <a:rPr lang="en-CA" sz="1200" kern="1200" dirty="0">
                <a:solidFill>
                  <a:schemeClr val="tx1"/>
                </a:solidFill>
                <a:effectLst/>
                <a:latin typeface="+mn-lt"/>
                <a:ea typeface="+mn-ea"/>
                <a:cs typeface="+mn-cs"/>
              </a:rPr>
              <a:t> to </a:t>
            </a:r>
            <a:r>
              <a:rPr lang="en-CA" sz="1200" dirty="0">
                <a:effectLst/>
                <a:latin typeface="Calibri" panose="020F0502020204030204" pitchFamily="34" charset="0"/>
                <a:ea typeface="Calibri" panose="020F0502020204030204" pitchFamily="34" charset="0"/>
                <a:cs typeface="Times New Roman" panose="02020603050405020304" pitchFamily="18" charset="0"/>
              </a:rPr>
              <a:t>help with rent or other expenses</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HT may begin under the pretense of mutual benefits, but become outweighed by harms over time. </a:t>
            </a:r>
          </a:p>
          <a:p>
            <a:endParaRPr lang="en-CA" sz="1200" kern="1200" dirty="0">
              <a:solidFill>
                <a:schemeClr val="tx1"/>
              </a:solidFill>
              <a:effectLst/>
              <a:latin typeface="+mn-lt"/>
              <a:ea typeface="+mn-ea"/>
              <a:cs typeface="+mn-cs"/>
            </a:endParaRPr>
          </a:p>
          <a:p>
            <a:r>
              <a:rPr lang="en-CA" dirty="0"/>
              <a:t>Home</a:t>
            </a:r>
            <a:r>
              <a:rPr lang="en-CA" baseline="0" dirty="0"/>
              <a:t> Takeover Videos available (Ottawa Crime Prevention) - </a:t>
            </a:r>
            <a:r>
              <a:rPr lang="en-CA" dirty="0">
                <a:hlinkClick r:id="rId3"/>
              </a:rPr>
              <a:t>Home Takeovers – YouTube</a:t>
            </a:r>
            <a:r>
              <a:rPr lang="en-CA" dirty="0"/>
              <a:t> </a:t>
            </a:r>
          </a:p>
        </p:txBody>
      </p:sp>
      <p:sp>
        <p:nvSpPr>
          <p:cNvPr id="4" name="Slide Number Placeholder 3"/>
          <p:cNvSpPr>
            <a:spLocks noGrp="1"/>
          </p:cNvSpPr>
          <p:nvPr>
            <p:ph type="sldNum" sz="quarter" idx="10"/>
          </p:nvPr>
        </p:nvSpPr>
        <p:spPr/>
        <p:txBody>
          <a:bodyPr/>
          <a:lstStyle/>
          <a:p>
            <a:fld id="{0CD69240-D309-478B-B056-5F92E04B0C2E}" type="slidenum">
              <a:rPr lang="en-CA" smtClean="0"/>
              <a:t>7</a:t>
            </a:fld>
            <a:endParaRPr lang="en-CA"/>
          </a:p>
        </p:txBody>
      </p:sp>
    </p:spTree>
    <p:extLst>
      <p:ext uri="{BB962C8B-B14F-4D97-AF65-F5344CB8AC3E}">
        <p14:creationId xmlns:p14="http://schemas.microsoft.com/office/powerpoint/2010/main" val="284195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(engage</a:t>
            </a:r>
            <a:r>
              <a:rPr lang="en-CA" baseline="0" dirty="0"/>
              <a:t> audience) – </a:t>
            </a:r>
            <a:r>
              <a:rPr lang="en-CA" b="1" baseline="0" dirty="0"/>
              <a:t>What do you think are some of the harms and impacts of a Home Takeover? </a:t>
            </a:r>
            <a:endParaRPr lang="en-CA" b="1" dirty="0"/>
          </a:p>
        </p:txBody>
      </p:sp>
      <p:sp>
        <p:nvSpPr>
          <p:cNvPr id="4" name="Slide Number Placeholder 3"/>
          <p:cNvSpPr>
            <a:spLocks noGrp="1"/>
          </p:cNvSpPr>
          <p:nvPr>
            <p:ph type="sldNum" sz="quarter" idx="10"/>
          </p:nvPr>
        </p:nvSpPr>
        <p:spPr/>
        <p:txBody>
          <a:bodyPr/>
          <a:lstStyle/>
          <a:p>
            <a:fld id="{0CD69240-D309-478B-B056-5F92E04B0C2E}" type="slidenum">
              <a:rPr lang="en-CA" smtClean="0"/>
              <a:t>8</a:t>
            </a:fld>
            <a:endParaRPr lang="en-CA"/>
          </a:p>
        </p:txBody>
      </p:sp>
    </p:spTree>
    <p:extLst>
      <p:ext uri="{BB962C8B-B14F-4D97-AF65-F5344CB8AC3E}">
        <p14:creationId xmlns:p14="http://schemas.microsoft.com/office/powerpoint/2010/main" val="271692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*Aligns</a:t>
            </a:r>
            <a:r>
              <a:rPr lang="en-CA" sz="1200" kern="1200" baseline="0" dirty="0">
                <a:solidFill>
                  <a:schemeClr val="tx1"/>
                </a:solidFill>
                <a:effectLst/>
                <a:latin typeface="+mn-lt"/>
                <a:ea typeface="+mn-ea"/>
                <a:cs typeface="+mn-cs"/>
              </a:rPr>
              <a:t> with p.8 in Guidebook </a:t>
            </a:r>
          </a:p>
          <a:p>
            <a:endParaRPr lang="en-CA" sz="1200" kern="1200" baseline="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Consequences of Home Takeovers</a:t>
            </a:r>
            <a:r>
              <a:rPr lang="en-CA" sz="1200" kern="1200" baseline="0" dirty="0">
                <a:solidFill>
                  <a:schemeClr val="tx1"/>
                </a:solidFill>
                <a:effectLst/>
                <a:latin typeface="+mn-lt"/>
                <a:ea typeface="+mn-ea"/>
                <a:cs typeface="+mn-cs"/>
              </a:rPr>
              <a:t> are numerous. </a:t>
            </a:r>
          </a:p>
          <a:p>
            <a:r>
              <a:rPr lang="en-CA" sz="1200" kern="1200" dirty="0">
                <a:solidFill>
                  <a:schemeClr val="tx1"/>
                </a:solidFill>
                <a:effectLst/>
                <a:latin typeface="+mn-lt"/>
                <a:ea typeface="+mn-ea"/>
                <a:cs typeface="+mn-cs"/>
              </a:rPr>
              <a:t>Direct consequences: </a:t>
            </a:r>
            <a:r>
              <a:rPr lang="en-CA" sz="1200" dirty="0">
                <a:effectLst/>
                <a:latin typeface="Calibri" panose="020F0502020204030204" pitchFamily="34" charset="0"/>
                <a:ea typeface="Calibri" panose="020F0502020204030204" pitchFamily="34" charset="0"/>
                <a:cs typeface="Times New Roman" panose="02020603050405020304" pitchFamily="18" charset="0"/>
              </a:rPr>
              <a:t>When a perpetrator engages in illegal activity within the unit, the rightful tenant is put at risk of eviction. </a:t>
            </a:r>
            <a:r>
              <a:rPr lang="en-CA" sz="1200" u="none" dirty="0">
                <a:effectLst/>
                <a:latin typeface="Calibri" panose="020F0502020204030204" pitchFamily="34" charset="0"/>
                <a:ea typeface="Calibri" panose="020F0502020204030204" pitchFamily="34" charset="0"/>
                <a:cs typeface="Times New Roman" panose="02020603050405020304" pitchFamily="18" charset="0"/>
              </a:rPr>
              <a:t>Eviction can be devastating </a:t>
            </a:r>
            <a:r>
              <a:rPr lang="en-CA" sz="1200" dirty="0">
                <a:effectLst/>
                <a:latin typeface="Calibri" panose="020F0502020204030204" pitchFamily="34" charset="0"/>
                <a:ea typeface="Calibri" panose="020F0502020204030204" pitchFamily="34" charset="0"/>
                <a:cs typeface="Times New Roman" panose="02020603050405020304" pitchFamily="18" charset="0"/>
              </a:rPr>
              <a:t>to a vulnerable tenant particularly if they lose their place in subsidized housing. </a:t>
            </a:r>
            <a:r>
              <a:rPr lang="en-CA" sz="1200" kern="1200" dirty="0">
                <a:solidFill>
                  <a:schemeClr val="tx1"/>
                </a:solidFill>
                <a:effectLst/>
                <a:latin typeface="+mn-lt"/>
                <a:ea typeface="+mn-ea"/>
                <a:cs typeface="+mn-cs"/>
              </a:rPr>
              <a:t>Targets can experience threats, violence,  coercion, abuse and exploitation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Personal</a:t>
            </a:r>
            <a:r>
              <a:rPr lang="en-CA" sz="1200" kern="1200" baseline="0" dirty="0">
                <a:solidFill>
                  <a:schemeClr val="tx1"/>
                </a:solidFill>
                <a:effectLst/>
                <a:latin typeface="+mn-lt"/>
                <a:ea typeface="+mn-ea"/>
                <a:cs typeface="+mn-cs"/>
              </a:rPr>
              <a:t> Consequences: </a:t>
            </a:r>
            <a:r>
              <a:rPr lang="en-CA" sz="1200" kern="1200" dirty="0">
                <a:solidFill>
                  <a:schemeClr val="tx1"/>
                </a:solidFill>
                <a:effectLst/>
                <a:latin typeface="+mn-lt"/>
                <a:ea typeface="+mn-ea"/>
                <a:cs typeface="+mn-cs"/>
              </a:rPr>
              <a:t>Targets may be exposed to threats, violence, coercion, abuse and exploitation, all of which are associated with serious mental and physical health impacts. Other personal consequences may include loss of their dignity, self-esteem, self-control and power. </a:t>
            </a:r>
          </a:p>
          <a:p>
            <a:pPr>
              <a:lnSpc>
                <a:spcPct val="100000"/>
              </a:lnSpc>
            </a:pPr>
            <a:endParaRPr lang="en-CA" sz="1200" kern="1200" baseline="0" dirty="0">
              <a:solidFill>
                <a:schemeClr val="tx1"/>
              </a:solidFill>
              <a:effectLst/>
              <a:latin typeface="+mn-lt"/>
              <a:ea typeface="+mn-ea"/>
              <a:cs typeface="+mn-cs"/>
            </a:endParaRPr>
          </a:p>
          <a:p>
            <a:pPr>
              <a:lnSpc>
                <a:spcPct val="100000"/>
              </a:lnSpc>
            </a:pPr>
            <a:r>
              <a:rPr lang="en-CA" sz="1200" dirty="0"/>
              <a:t>Other Consequences: Can be </a:t>
            </a:r>
            <a:r>
              <a:rPr lang="en-CA" sz="1200" kern="1200" dirty="0">
                <a:solidFill>
                  <a:schemeClr val="tx1"/>
                </a:solidFill>
                <a:effectLst/>
                <a:latin typeface="+mn-lt"/>
                <a:ea typeface="+mn-ea"/>
                <a:cs typeface="+mn-cs"/>
              </a:rPr>
              <a:t>incidences of sexual exploitation and forced labour with a HT, and children and youth are not excluded from these harms. </a:t>
            </a:r>
          </a:p>
          <a:p>
            <a:pPr>
              <a:lnSpc>
                <a:spcPct val="100000"/>
              </a:lnSpc>
              <a:spcAft>
                <a:spcPts val="800"/>
              </a:spcAft>
            </a:pPr>
            <a:r>
              <a:rPr lang="en-CA" sz="1200" u="none" dirty="0">
                <a:effectLst/>
                <a:latin typeface="Calibri" panose="020F0502020204030204" pitchFamily="34" charset="0"/>
                <a:ea typeface="Calibri" panose="020F0502020204030204" pitchFamily="34" charset="0"/>
                <a:cs typeface="Times New Roman" panose="02020603050405020304" pitchFamily="18" charset="0"/>
              </a:rPr>
              <a:t>For children, the home and neighbourhood are crucial in HGD. </a:t>
            </a:r>
            <a:r>
              <a:rPr lang="en-CA" sz="1200" dirty="0">
                <a:effectLst/>
                <a:latin typeface="Calibri" panose="020F0502020204030204" pitchFamily="34" charset="0"/>
                <a:ea typeface="Calibri" panose="020F0502020204030204" pitchFamily="34" charset="0"/>
                <a:cs typeface="Times New Roman" panose="02020603050405020304" pitchFamily="18" charset="0"/>
              </a:rPr>
              <a:t>They may be exploited to support the drug trade, made to commit thefts, store illegal goods.</a:t>
            </a:r>
          </a:p>
        </p:txBody>
      </p:sp>
      <p:sp>
        <p:nvSpPr>
          <p:cNvPr id="4" name="Slide Number Placeholder 3"/>
          <p:cNvSpPr>
            <a:spLocks noGrp="1"/>
          </p:cNvSpPr>
          <p:nvPr>
            <p:ph type="sldNum" sz="quarter" idx="10"/>
          </p:nvPr>
        </p:nvSpPr>
        <p:spPr/>
        <p:txBody>
          <a:bodyPr/>
          <a:lstStyle/>
          <a:p>
            <a:fld id="{0CD69240-D309-478B-B056-5F92E04B0C2E}" type="slidenum">
              <a:rPr lang="en-CA" smtClean="0"/>
              <a:t>9</a:t>
            </a:fld>
            <a:endParaRPr lang="en-CA"/>
          </a:p>
        </p:txBody>
      </p:sp>
    </p:spTree>
    <p:extLst>
      <p:ext uri="{BB962C8B-B14F-4D97-AF65-F5344CB8AC3E}">
        <p14:creationId xmlns:p14="http://schemas.microsoft.com/office/powerpoint/2010/main" val="314862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B9B9BB4-876D-44CC-BF76-08F9BF3585F5}"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364224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9B9BB4-876D-44CC-BF76-08F9BF3585F5}"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32859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9B9BB4-876D-44CC-BF76-08F9BF3585F5}"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290395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B9B9BB4-876D-44CC-BF76-08F9BF3585F5}"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92539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9B9BB4-876D-44CC-BF76-08F9BF3585F5}"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181233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B9B9BB4-876D-44CC-BF76-08F9BF3585F5}" type="datetimeFigureOut">
              <a:rPr lang="en-CA" smtClean="0"/>
              <a:t>2023-03-23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66220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B9B9BB4-876D-44CC-BF76-08F9BF3585F5}" type="datetimeFigureOut">
              <a:rPr lang="en-CA" smtClean="0"/>
              <a:t>2023-03-23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317333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B9B9BB4-876D-44CC-BF76-08F9BF3585F5}" type="datetimeFigureOut">
              <a:rPr lang="en-CA" smtClean="0"/>
              <a:t>2023-03-23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6597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B9BB4-876D-44CC-BF76-08F9BF3585F5}" type="datetimeFigureOut">
              <a:rPr lang="en-CA" smtClean="0"/>
              <a:t>2023-03-23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12543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9B9BB4-876D-44CC-BF76-08F9BF3585F5}" type="datetimeFigureOut">
              <a:rPr lang="en-CA" smtClean="0"/>
              <a:t>2023-03-23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196613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9B9BB4-876D-44CC-BF76-08F9BF3585F5}" type="datetimeFigureOut">
              <a:rPr lang="en-CA" smtClean="0"/>
              <a:t>2023-03-23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25B8A1D-5631-4847-99C3-438E35A38865}" type="slidenum">
              <a:rPr lang="en-CA" smtClean="0"/>
              <a:t>‹#›</a:t>
            </a:fld>
            <a:endParaRPr lang="en-CA"/>
          </a:p>
        </p:txBody>
      </p:sp>
    </p:spTree>
    <p:extLst>
      <p:ext uri="{BB962C8B-B14F-4D97-AF65-F5344CB8AC3E}">
        <p14:creationId xmlns:p14="http://schemas.microsoft.com/office/powerpoint/2010/main" val="42245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B9BB4-876D-44CC-BF76-08F9BF3585F5}" type="datetimeFigureOut">
              <a:rPr lang="en-CA" smtClean="0"/>
              <a:t>2023-03-23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B8A1D-5631-4847-99C3-438E35A38865}" type="slidenum">
              <a:rPr lang="en-CA" smtClean="0"/>
              <a:t>‹#›</a:t>
            </a:fld>
            <a:endParaRPr lang="en-CA"/>
          </a:p>
        </p:txBody>
      </p:sp>
    </p:spTree>
    <p:extLst>
      <p:ext uri="{BB962C8B-B14F-4D97-AF65-F5344CB8AC3E}">
        <p14:creationId xmlns:p14="http://schemas.microsoft.com/office/powerpoint/2010/main" val="2464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homelesshub.ca/sites/default/files/attachments/COHIndigenousHomelessnessDefinitio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healthgreybruce.on.ca/Your-Environment/Healthy-Housing/Home-Takeov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rimepreventionottawa.ca/wp-content/uploads/2019/02/Home-Takeovers-Guidebook.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8351" y="1230996"/>
            <a:ext cx="10331912" cy="1121910"/>
          </a:xfrm>
          <a:prstGeom prst="rect">
            <a:avLst/>
          </a:prstGeom>
        </p:spPr>
        <p:txBody>
          <a:bodyPr lIns="0" tIns="0" rIns="0" bIns="0" rtlCol="0" anchor="t">
            <a:spAutoFit/>
          </a:bodyPr>
          <a:lstStyle/>
          <a:p>
            <a:pPr algn="ctr">
              <a:lnSpc>
                <a:spcPts val="8000"/>
              </a:lnSpc>
            </a:pPr>
            <a:r>
              <a:rPr lang="en-US" sz="13800" spc="320" dirty="0">
                <a:solidFill>
                  <a:schemeClr val="accent6">
                    <a:lumMod val="50000"/>
                  </a:schemeClr>
                </a:solidFill>
                <a:effectLst>
                  <a:outerShdw blurRad="38100" dist="38100" dir="2700000" algn="tl">
                    <a:srgbClr val="000000">
                      <a:alpha val="43137"/>
                    </a:srgbClr>
                  </a:outerShdw>
                </a:effectLst>
                <a:latin typeface="Gill Sans MT Ext Condensed Bold" panose="020B0902020104020203" pitchFamily="34" charset="0"/>
              </a:rPr>
              <a:t>HOME TAKEOVER</a:t>
            </a:r>
          </a:p>
        </p:txBody>
      </p:sp>
      <p:sp>
        <p:nvSpPr>
          <p:cNvPr id="4" name="TextBox 4"/>
          <p:cNvSpPr txBox="1"/>
          <p:nvPr/>
        </p:nvSpPr>
        <p:spPr>
          <a:xfrm>
            <a:off x="697315" y="2603675"/>
            <a:ext cx="10634108" cy="332207"/>
          </a:xfrm>
          <a:prstGeom prst="rect">
            <a:avLst/>
          </a:prstGeom>
        </p:spPr>
        <p:txBody>
          <a:bodyPr wrap="square" lIns="0" tIns="0" rIns="0" bIns="0" rtlCol="0" anchor="t">
            <a:spAutoFit/>
          </a:bodyPr>
          <a:lstStyle/>
          <a:p>
            <a:pPr algn="ctr">
              <a:lnSpc>
                <a:spcPts val="2427"/>
              </a:lnSpc>
            </a:pPr>
            <a:r>
              <a:rPr lang="en-US" sz="3200" b="1" spc="103" dirty="0">
                <a:solidFill>
                  <a:schemeClr val="accent6">
                    <a:lumMod val="50000"/>
                  </a:schemeClr>
                </a:solidFill>
                <a:latin typeface="Montserrat Light" panose="020B0604020202020204" charset="0"/>
              </a:rPr>
              <a:t>A Guide for Organizations and Service Providers</a:t>
            </a:r>
          </a:p>
        </p:txBody>
      </p:sp>
      <p:sp>
        <p:nvSpPr>
          <p:cNvPr id="6" name="AutoShape 6"/>
          <p:cNvSpPr/>
          <p:nvPr/>
        </p:nvSpPr>
        <p:spPr>
          <a:xfrm>
            <a:off x="746049" y="3056842"/>
            <a:ext cx="10820400" cy="99127"/>
          </a:xfrm>
          <a:prstGeom prst="rect">
            <a:avLst/>
          </a:prstGeom>
          <a:solidFill>
            <a:srgbClr val="B58300"/>
          </a:solidFill>
        </p:spPr>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264" t="-23" r="-20264" b="23"/>
          <a:stretch/>
        </p:blipFill>
        <p:spPr>
          <a:xfrm rot="5400000">
            <a:off x="7035237" y="2531408"/>
            <a:ext cx="4139550" cy="589752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23" y="3410396"/>
            <a:ext cx="5876146" cy="3311963"/>
          </a:xfrm>
          <a:prstGeom prst="rect">
            <a:avLst/>
          </a:prstGeom>
        </p:spPr>
      </p:pic>
    </p:spTree>
    <p:extLst>
      <p:ext uri="{BB962C8B-B14F-4D97-AF65-F5344CB8AC3E}">
        <p14:creationId xmlns:p14="http://schemas.microsoft.com/office/powerpoint/2010/main" val="395162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71" y="707276"/>
            <a:ext cx="12043830" cy="836355"/>
          </a:xfrm>
        </p:spPr>
        <p:txBody>
          <a:bodyPr>
            <a:normAutofit/>
          </a:bodyPr>
          <a:lstStyle/>
          <a:p>
            <a:r>
              <a:rPr lang="en-CA" sz="4300" b="1" dirty="0">
                <a:solidFill>
                  <a:srgbClr val="385B4F"/>
                </a:solidFill>
                <a:latin typeface="League Gothic" panose="020B0604020202020204"/>
              </a:rPr>
              <a:t>Key Factors Contributing to a Home Takeover</a:t>
            </a:r>
          </a:p>
        </p:txBody>
      </p:sp>
      <p:sp>
        <p:nvSpPr>
          <p:cNvPr id="3" name="Content Placeholder 2"/>
          <p:cNvSpPr>
            <a:spLocks noGrp="1"/>
          </p:cNvSpPr>
          <p:nvPr>
            <p:ph idx="1"/>
          </p:nvPr>
        </p:nvSpPr>
        <p:spPr>
          <a:xfrm>
            <a:off x="395514" y="2085511"/>
            <a:ext cx="6288315" cy="3326946"/>
          </a:xfrm>
        </p:spPr>
        <p:txBody>
          <a:bodyPr>
            <a:noAutofit/>
          </a:bodyPr>
          <a:lstStyle/>
          <a:p>
            <a:r>
              <a:rPr lang="en-CA" dirty="0">
                <a:solidFill>
                  <a:srgbClr val="385B4F"/>
                </a:solidFill>
              </a:rPr>
              <a:t>Housing crisis</a:t>
            </a:r>
          </a:p>
          <a:p>
            <a:r>
              <a:rPr lang="en-CA" dirty="0">
                <a:solidFill>
                  <a:srgbClr val="385B4F"/>
                </a:solidFill>
              </a:rPr>
              <a:t>Substance use</a:t>
            </a:r>
          </a:p>
          <a:p>
            <a:r>
              <a:rPr lang="en-CA" dirty="0">
                <a:solidFill>
                  <a:srgbClr val="385B4F"/>
                </a:solidFill>
              </a:rPr>
              <a:t>Lack of long-term treatment for substance use</a:t>
            </a:r>
          </a:p>
          <a:p>
            <a:r>
              <a:rPr lang="en-CA" dirty="0">
                <a:solidFill>
                  <a:srgbClr val="385B4F"/>
                </a:solidFill>
              </a:rPr>
              <a:t>Lack of safe places to use substances</a:t>
            </a:r>
          </a:p>
          <a:p>
            <a:r>
              <a:rPr lang="en-CA" dirty="0">
                <a:solidFill>
                  <a:srgbClr val="385B4F"/>
                </a:solidFill>
              </a:rPr>
              <a:t>Mental health concerns</a:t>
            </a:r>
          </a:p>
          <a:p>
            <a:r>
              <a:rPr lang="en-CA" dirty="0">
                <a:solidFill>
                  <a:srgbClr val="385B4F"/>
                </a:solidFill>
              </a:rPr>
              <a:t>Isolation, loneliness and marginalization </a:t>
            </a:r>
          </a:p>
        </p:txBody>
      </p:sp>
      <p:sp>
        <p:nvSpPr>
          <p:cNvPr id="4" name="AutoShape 6"/>
          <p:cNvSpPr/>
          <p:nvPr/>
        </p:nvSpPr>
        <p:spPr>
          <a:xfrm>
            <a:off x="395514" y="1494068"/>
            <a:ext cx="10820400" cy="99127"/>
          </a:xfrm>
          <a:prstGeom prst="rect">
            <a:avLst/>
          </a:prstGeom>
          <a:solidFill>
            <a:srgbClr val="B58300"/>
          </a:solidFill>
        </p:spPr>
      </p:sp>
      <p:sp>
        <p:nvSpPr>
          <p:cNvPr id="7" name="Round Diagonal Corner Rectangle 6"/>
          <p:cNvSpPr/>
          <p:nvPr/>
        </p:nvSpPr>
        <p:spPr>
          <a:xfrm>
            <a:off x="6936215" y="3644604"/>
            <a:ext cx="4731658" cy="2728685"/>
          </a:xfrm>
          <a:prstGeom prst="round2DiagRect">
            <a:avLst/>
          </a:prstGeom>
          <a:solidFill>
            <a:schemeClr val="accent6">
              <a:lumMod val="60000"/>
              <a:lumOff val="40000"/>
            </a:schemeClr>
          </a:solidFill>
          <a:ln w="28575">
            <a:solidFill>
              <a:srgbClr val="385B4F"/>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2B453C"/>
                </a:solidFill>
              </a:rPr>
              <a:t>Interview Participants had:</a:t>
            </a:r>
          </a:p>
          <a:p>
            <a:pPr marL="285750" indent="-285750">
              <a:buFont typeface="Arial" panose="020B0604020202020204" pitchFamily="34" charset="0"/>
              <a:buChar char="•"/>
            </a:pPr>
            <a:r>
              <a:rPr lang="en-CA" sz="2400" dirty="0">
                <a:solidFill>
                  <a:srgbClr val="2B453C"/>
                </a:solidFill>
              </a:rPr>
              <a:t>Empathy for perpetrator</a:t>
            </a:r>
          </a:p>
          <a:p>
            <a:pPr marL="285750" indent="-285750">
              <a:buFont typeface="Arial" panose="020B0604020202020204" pitchFamily="34" charset="0"/>
              <a:buChar char="•"/>
            </a:pPr>
            <a:r>
              <a:rPr lang="en-CA" sz="2400" dirty="0">
                <a:solidFill>
                  <a:srgbClr val="2B453C"/>
                </a:solidFill>
              </a:rPr>
              <a:t>Pressure to house perpetrator</a:t>
            </a:r>
          </a:p>
          <a:p>
            <a:pPr marL="285750" indent="-285750">
              <a:buFont typeface="Arial" panose="020B0604020202020204" pitchFamily="34" charset="0"/>
              <a:buChar char="•"/>
            </a:pPr>
            <a:r>
              <a:rPr lang="en-CA" sz="2400" dirty="0">
                <a:solidFill>
                  <a:srgbClr val="2B453C"/>
                </a:solidFill>
              </a:rPr>
              <a:t>Desire for social connectedness</a:t>
            </a:r>
          </a:p>
          <a:p>
            <a:pPr marL="285750" indent="-285750">
              <a:buFont typeface="Arial" panose="020B0604020202020204" pitchFamily="34" charset="0"/>
              <a:buChar char="•"/>
            </a:pPr>
            <a:r>
              <a:rPr lang="en-CA" sz="2400" dirty="0">
                <a:solidFill>
                  <a:srgbClr val="2B453C"/>
                </a:solidFill>
              </a:rPr>
              <a:t>Hope for financial/household contributions</a:t>
            </a:r>
            <a:endParaRPr lang="en-CA" dirty="0">
              <a:solidFill>
                <a:srgbClr val="2B453C"/>
              </a:solidFill>
            </a:endParaRPr>
          </a:p>
        </p:txBody>
      </p:sp>
      <p:pic>
        <p:nvPicPr>
          <p:cNvPr id="5" name="Picture 4">
            <a:extLst>
              <a:ext uri="{FF2B5EF4-FFF2-40B4-BE49-F238E27FC236}">
                <a16:creationId xmlns:a16="http://schemas.microsoft.com/office/drawing/2014/main" id="{D9D5766B-55C5-B538-E15D-3678FBC08187}"/>
              </a:ext>
            </a:extLst>
          </p:cNvPr>
          <p:cNvPicPr>
            <a:picLocks noChangeAspect="1"/>
          </p:cNvPicPr>
          <p:nvPr/>
        </p:nvPicPr>
        <p:blipFill>
          <a:blip r:embed="rId3"/>
          <a:stretch>
            <a:fillRect/>
          </a:stretch>
        </p:blipFill>
        <p:spPr>
          <a:xfrm>
            <a:off x="5854091" y="1925059"/>
            <a:ext cx="5942395" cy="1769109"/>
          </a:xfrm>
          <a:prstGeom prst="rect">
            <a:avLst/>
          </a:prstGeom>
        </p:spPr>
      </p:pic>
    </p:spTree>
    <p:extLst>
      <p:ext uri="{BB962C8B-B14F-4D97-AF65-F5344CB8AC3E}">
        <p14:creationId xmlns:p14="http://schemas.microsoft.com/office/powerpoint/2010/main" val="294447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F1582-6D74-D03B-801E-CEF1F1146A8C}"/>
              </a:ext>
            </a:extLst>
          </p:cNvPr>
          <p:cNvPicPr>
            <a:picLocks noChangeAspect="1"/>
          </p:cNvPicPr>
          <p:nvPr/>
        </p:nvPicPr>
        <p:blipFill>
          <a:blip r:embed="rId3"/>
          <a:stretch>
            <a:fillRect/>
          </a:stretch>
        </p:blipFill>
        <p:spPr>
          <a:xfrm>
            <a:off x="938048" y="658128"/>
            <a:ext cx="10486029" cy="5541744"/>
          </a:xfrm>
          <a:prstGeom prst="rect">
            <a:avLst/>
          </a:prstGeom>
        </p:spPr>
      </p:pic>
      <p:pic>
        <p:nvPicPr>
          <p:cNvPr id="2" name="Picture 1">
            <a:extLst>
              <a:ext uri="{FF2B5EF4-FFF2-40B4-BE49-F238E27FC236}">
                <a16:creationId xmlns:a16="http://schemas.microsoft.com/office/drawing/2014/main" id="{187675F2-447A-AFBA-DE00-EA5AC92B5CDD}"/>
              </a:ext>
            </a:extLst>
          </p:cNvPr>
          <p:cNvPicPr>
            <a:picLocks noChangeAspect="1"/>
          </p:cNvPicPr>
          <p:nvPr/>
        </p:nvPicPr>
        <p:blipFill>
          <a:blip r:embed="rId4"/>
          <a:stretch>
            <a:fillRect/>
          </a:stretch>
        </p:blipFill>
        <p:spPr>
          <a:xfrm>
            <a:off x="4809344" y="480633"/>
            <a:ext cx="6614733" cy="3706689"/>
          </a:xfrm>
          <a:prstGeom prst="rect">
            <a:avLst/>
          </a:prstGeom>
        </p:spPr>
      </p:pic>
      <p:pic>
        <p:nvPicPr>
          <p:cNvPr id="4" name="Picture 3">
            <a:extLst>
              <a:ext uri="{FF2B5EF4-FFF2-40B4-BE49-F238E27FC236}">
                <a16:creationId xmlns:a16="http://schemas.microsoft.com/office/drawing/2014/main" id="{328AECC2-6779-6C7B-F20E-CAB19975AE73}"/>
              </a:ext>
            </a:extLst>
          </p:cNvPr>
          <p:cNvPicPr>
            <a:picLocks noChangeAspect="1"/>
          </p:cNvPicPr>
          <p:nvPr/>
        </p:nvPicPr>
        <p:blipFill>
          <a:blip r:embed="rId5"/>
          <a:stretch>
            <a:fillRect/>
          </a:stretch>
        </p:blipFill>
        <p:spPr>
          <a:xfrm>
            <a:off x="1501985" y="4321793"/>
            <a:ext cx="5236918" cy="1743607"/>
          </a:xfrm>
          <a:prstGeom prst="rect">
            <a:avLst/>
          </a:prstGeom>
        </p:spPr>
      </p:pic>
    </p:spTree>
    <p:extLst>
      <p:ext uri="{BB962C8B-B14F-4D97-AF65-F5344CB8AC3E}">
        <p14:creationId xmlns:p14="http://schemas.microsoft.com/office/powerpoint/2010/main" val="149394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54" y="139885"/>
            <a:ext cx="11204944" cy="1325563"/>
          </a:xfrm>
        </p:spPr>
        <p:txBody>
          <a:bodyPr/>
          <a:lstStyle/>
          <a:p>
            <a:r>
              <a:rPr lang="en-CA" b="1" dirty="0">
                <a:solidFill>
                  <a:srgbClr val="2B453C"/>
                </a:solidFill>
                <a:latin typeface="League Gothic" panose="020B0604020202020204" charset="0"/>
              </a:rPr>
              <a:t>Engaging with Indigenous Organizations </a:t>
            </a:r>
          </a:p>
        </p:txBody>
      </p:sp>
      <p:sp>
        <p:nvSpPr>
          <p:cNvPr id="3" name="Content Placeholder 2"/>
          <p:cNvSpPr>
            <a:spLocks noGrp="1"/>
          </p:cNvSpPr>
          <p:nvPr>
            <p:ph idx="1"/>
          </p:nvPr>
        </p:nvSpPr>
        <p:spPr>
          <a:xfrm>
            <a:off x="541654" y="1858622"/>
            <a:ext cx="10515600" cy="2757008"/>
          </a:xfrm>
        </p:spPr>
        <p:txBody>
          <a:bodyPr>
            <a:normAutofit fontScale="92500" lnSpcReduction="20000"/>
          </a:bodyPr>
          <a:lstStyle/>
          <a:p>
            <a:pPr>
              <a:lnSpc>
                <a:spcPct val="110000"/>
              </a:lnSpc>
            </a:pPr>
            <a:r>
              <a:rPr lang="en-CA" dirty="0">
                <a:solidFill>
                  <a:srgbClr val="385B4F"/>
                </a:solidFill>
              </a:rPr>
              <a:t>The term “Home Takeover” may be associated with negative feelings and should be used with careful consideration</a:t>
            </a:r>
          </a:p>
          <a:p>
            <a:pPr>
              <a:lnSpc>
                <a:spcPct val="110000"/>
              </a:lnSpc>
            </a:pPr>
            <a:r>
              <a:rPr lang="en-CA" dirty="0">
                <a:solidFill>
                  <a:srgbClr val="385B4F"/>
                </a:solidFill>
              </a:rPr>
              <a:t>Beliefs, traditions and the concept of “home” may differ</a:t>
            </a:r>
          </a:p>
          <a:p>
            <a:pPr>
              <a:lnSpc>
                <a:spcPct val="110000"/>
              </a:lnSpc>
            </a:pPr>
            <a:r>
              <a:rPr lang="en-CA" dirty="0">
                <a:solidFill>
                  <a:srgbClr val="385B4F"/>
                </a:solidFill>
              </a:rPr>
              <a:t>Elders often provide shelter/care to family members</a:t>
            </a:r>
          </a:p>
          <a:p>
            <a:pPr>
              <a:lnSpc>
                <a:spcPct val="110000"/>
              </a:lnSpc>
            </a:pPr>
            <a:r>
              <a:rPr lang="en-CA" dirty="0">
                <a:solidFill>
                  <a:srgbClr val="385B4F"/>
                </a:solidFill>
              </a:rPr>
              <a:t>Overcrowding may happen, and can break down family dynamics</a:t>
            </a:r>
          </a:p>
          <a:p>
            <a:pPr>
              <a:lnSpc>
                <a:spcPct val="110000"/>
              </a:lnSpc>
            </a:pPr>
            <a:r>
              <a:rPr lang="en-CA" dirty="0">
                <a:solidFill>
                  <a:srgbClr val="385B4F"/>
                </a:solidFill>
              </a:rPr>
              <a:t>Principles of Reconciliation</a:t>
            </a:r>
          </a:p>
        </p:txBody>
      </p:sp>
      <p:sp>
        <p:nvSpPr>
          <p:cNvPr id="4" name="AutoShape 6"/>
          <p:cNvSpPr/>
          <p:nvPr/>
        </p:nvSpPr>
        <p:spPr>
          <a:xfrm>
            <a:off x="389254" y="1233488"/>
            <a:ext cx="10820400" cy="99127"/>
          </a:xfrm>
          <a:prstGeom prst="rect">
            <a:avLst/>
          </a:prstGeom>
          <a:solidFill>
            <a:srgbClr val="B58300"/>
          </a:solidFill>
        </p:spPr>
      </p:sp>
      <p:sp>
        <p:nvSpPr>
          <p:cNvPr id="6" name="Rectangle 5"/>
          <p:cNvSpPr/>
          <p:nvPr/>
        </p:nvSpPr>
        <p:spPr>
          <a:xfrm>
            <a:off x="1099946" y="5102579"/>
            <a:ext cx="9957308" cy="1314883"/>
          </a:xfrm>
          <a:prstGeom prst="rect">
            <a:avLst/>
          </a:prstGeom>
          <a:solidFill>
            <a:srgbClr val="B58300"/>
          </a:solidFill>
          <a:ln>
            <a:solidFill>
              <a:srgbClr val="38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Looking to learn about Indigenous Homelessness, and the 12 dimensions?</a:t>
            </a:r>
          </a:p>
          <a:p>
            <a:pPr algn="ctr"/>
            <a:r>
              <a:rPr lang="en-CA" sz="2400" dirty="0"/>
              <a:t>Visit </a:t>
            </a:r>
            <a:r>
              <a:rPr lang="en-CA" sz="2400" dirty="0">
                <a:hlinkClick r:id="rId3"/>
              </a:rPr>
              <a:t>COHIndigenousHomelessnessDefinition.pdf (homelesshub.ca)</a:t>
            </a:r>
            <a:endParaRPr lang="en-CA" sz="2400" dirty="0"/>
          </a:p>
        </p:txBody>
      </p:sp>
    </p:spTree>
    <p:extLst>
      <p:ext uri="{BB962C8B-B14F-4D97-AF65-F5344CB8AC3E}">
        <p14:creationId xmlns:p14="http://schemas.microsoft.com/office/powerpoint/2010/main" val="151071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90" y="354492"/>
            <a:ext cx="10515600" cy="921415"/>
          </a:xfrm>
        </p:spPr>
        <p:txBody>
          <a:bodyPr>
            <a:normAutofit/>
          </a:bodyPr>
          <a:lstStyle/>
          <a:p>
            <a:r>
              <a:rPr lang="en-CA" sz="5400" b="1" dirty="0">
                <a:solidFill>
                  <a:srgbClr val="385B4F"/>
                </a:solidFill>
                <a:latin typeface="League Gothic" panose="020B0604020202020204" charset="0"/>
              </a:rPr>
              <a:t>Prevention</a:t>
            </a:r>
          </a:p>
        </p:txBody>
      </p:sp>
      <p:sp>
        <p:nvSpPr>
          <p:cNvPr id="3" name="Content Placeholder 2"/>
          <p:cNvSpPr>
            <a:spLocks noGrp="1"/>
          </p:cNvSpPr>
          <p:nvPr>
            <p:ph idx="1"/>
          </p:nvPr>
        </p:nvSpPr>
        <p:spPr>
          <a:xfrm>
            <a:off x="508591" y="1540701"/>
            <a:ext cx="11357344" cy="4636262"/>
          </a:xfrm>
        </p:spPr>
        <p:txBody>
          <a:bodyPr>
            <a:normAutofit/>
          </a:bodyPr>
          <a:lstStyle/>
          <a:p>
            <a:r>
              <a:rPr lang="en-CA" dirty="0">
                <a:solidFill>
                  <a:srgbClr val="385B4F"/>
                </a:solidFill>
              </a:rPr>
              <a:t>Tenant and worker relationship</a:t>
            </a:r>
          </a:p>
          <a:p>
            <a:r>
              <a:rPr lang="en-CA" dirty="0">
                <a:solidFill>
                  <a:srgbClr val="385B4F"/>
                </a:solidFill>
              </a:rPr>
              <a:t>Tenants are connected to supports and services  </a:t>
            </a:r>
          </a:p>
          <a:p>
            <a:r>
              <a:rPr lang="en-CA" dirty="0">
                <a:solidFill>
                  <a:srgbClr val="385B4F"/>
                </a:solidFill>
              </a:rPr>
              <a:t>Service providers avoid placing clients with friends or family who are vulnerable and/or have a damaging history with the client</a:t>
            </a:r>
          </a:p>
          <a:p>
            <a:r>
              <a:rPr lang="en-CA" dirty="0">
                <a:solidFill>
                  <a:srgbClr val="385B4F"/>
                </a:solidFill>
              </a:rPr>
              <a:t>Tenants are aware of the risks</a:t>
            </a:r>
          </a:p>
          <a:p>
            <a:r>
              <a:rPr lang="en-CA" dirty="0">
                <a:solidFill>
                  <a:srgbClr val="385B4F"/>
                </a:solidFill>
              </a:rPr>
              <a:t>Agreement that service providers can communicate and share information about the tenant</a:t>
            </a:r>
          </a:p>
          <a:p>
            <a:r>
              <a:rPr lang="en-CA" dirty="0">
                <a:solidFill>
                  <a:srgbClr val="385B4F"/>
                </a:solidFill>
              </a:rPr>
              <a:t>Isolation is reduced by ensuring individual feels a part of a larger community, encourage tenant to participate in a community with which they identify</a:t>
            </a:r>
          </a:p>
        </p:txBody>
      </p:sp>
      <p:sp>
        <p:nvSpPr>
          <p:cNvPr id="4" name="AutoShape 6"/>
          <p:cNvSpPr/>
          <p:nvPr/>
        </p:nvSpPr>
        <p:spPr>
          <a:xfrm>
            <a:off x="508590" y="1176780"/>
            <a:ext cx="10820400" cy="99127"/>
          </a:xfrm>
          <a:prstGeom prst="rect">
            <a:avLst/>
          </a:prstGeom>
          <a:solidFill>
            <a:srgbClr val="B58300"/>
          </a:solidFill>
        </p:spPr>
      </p:sp>
    </p:spTree>
    <p:extLst>
      <p:ext uri="{BB962C8B-B14F-4D97-AF65-F5344CB8AC3E}">
        <p14:creationId xmlns:p14="http://schemas.microsoft.com/office/powerpoint/2010/main" val="17568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98" y="354493"/>
            <a:ext cx="10515600" cy="1325563"/>
          </a:xfrm>
        </p:spPr>
        <p:txBody>
          <a:bodyPr>
            <a:normAutofit/>
          </a:bodyPr>
          <a:lstStyle/>
          <a:p>
            <a:r>
              <a:rPr lang="en-CA" sz="5400" b="1" dirty="0">
                <a:solidFill>
                  <a:srgbClr val="385B4F"/>
                </a:solidFill>
                <a:latin typeface="League Gothic" panose="020B0604020202020204"/>
              </a:rPr>
              <a:t>Prevention Resources	</a:t>
            </a:r>
          </a:p>
        </p:txBody>
      </p:sp>
      <p:sp>
        <p:nvSpPr>
          <p:cNvPr id="6" name="AutoShape 6"/>
          <p:cNvSpPr/>
          <p:nvPr/>
        </p:nvSpPr>
        <p:spPr>
          <a:xfrm>
            <a:off x="412898" y="1411509"/>
            <a:ext cx="10820400" cy="99127"/>
          </a:xfrm>
          <a:prstGeom prst="rect">
            <a:avLst/>
          </a:prstGeom>
          <a:solidFill>
            <a:srgbClr val="B58300"/>
          </a:solidFill>
        </p:spPr>
      </p:sp>
      <p:pic>
        <p:nvPicPr>
          <p:cNvPr id="9" name="Picture 8"/>
          <p:cNvPicPr>
            <a:picLocks noChangeAspect="1"/>
          </p:cNvPicPr>
          <p:nvPr/>
        </p:nvPicPr>
        <p:blipFill rotWithShape="1">
          <a:blip r:embed="rId3"/>
          <a:srcRect l="2141" r="-1"/>
          <a:stretch/>
        </p:blipFill>
        <p:spPr>
          <a:xfrm>
            <a:off x="415285" y="1784556"/>
            <a:ext cx="3493059" cy="4619294"/>
          </a:xfrm>
          <a:prstGeom prst="rect">
            <a:avLst/>
          </a:prstGeom>
          <a:ln w="28575">
            <a:solidFill>
              <a:srgbClr val="2B453C"/>
            </a:solidFill>
          </a:ln>
        </p:spPr>
      </p:pic>
      <p:pic>
        <p:nvPicPr>
          <p:cNvPr id="10" name="Picture 9"/>
          <p:cNvPicPr>
            <a:picLocks noChangeAspect="1"/>
          </p:cNvPicPr>
          <p:nvPr/>
        </p:nvPicPr>
        <p:blipFill rotWithShape="1">
          <a:blip r:embed="rId4"/>
          <a:srcRect l="3937" t="7579" r="3785" b="2959"/>
          <a:stretch/>
        </p:blipFill>
        <p:spPr>
          <a:xfrm>
            <a:off x="4126096" y="2190709"/>
            <a:ext cx="4150272" cy="3109162"/>
          </a:xfrm>
          <a:prstGeom prst="rect">
            <a:avLst/>
          </a:prstGeom>
          <a:ln w="28575">
            <a:solidFill>
              <a:srgbClr val="2B453C"/>
            </a:solidFill>
          </a:ln>
        </p:spPr>
      </p:pic>
      <p:pic>
        <p:nvPicPr>
          <p:cNvPr id="11" name="Picture 10"/>
          <p:cNvPicPr>
            <a:picLocks noChangeAspect="1"/>
          </p:cNvPicPr>
          <p:nvPr/>
        </p:nvPicPr>
        <p:blipFill rotWithShape="1">
          <a:blip r:embed="rId5"/>
          <a:srcRect l="3976" t="7436" r="6054" b="5289"/>
          <a:stretch/>
        </p:blipFill>
        <p:spPr>
          <a:xfrm>
            <a:off x="7895771" y="3575870"/>
            <a:ext cx="4107543" cy="3078932"/>
          </a:xfrm>
          <a:prstGeom prst="rect">
            <a:avLst/>
          </a:prstGeom>
          <a:ln w="28575">
            <a:solidFill>
              <a:srgbClr val="2B453C"/>
            </a:solidFill>
          </a:ln>
        </p:spPr>
      </p:pic>
      <p:sp>
        <p:nvSpPr>
          <p:cNvPr id="12" name="Curved Left Arrow 11"/>
          <p:cNvSpPr/>
          <p:nvPr/>
        </p:nvSpPr>
        <p:spPr>
          <a:xfrm rot="18909031">
            <a:off x="8452903" y="2023194"/>
            <a:ext cx="1116083" cy="1793580"/>
          </a:xfrm>
          <a:prstGeom prst="curvedLeftArrow">
            <a:avLst>
              <a:gd name="adj1" fmla="val 25000"/>
              <a:gd name="adj2" fmla="val 50000"/>
              <a:gd name="adj3" fmla="val 42363"/>
            </a:avLst>
          </a:prstGeom>
          <a:solidFill>
            <a:srgbClr val="B58300"/>
          </a:solidFill>
          <a:ln w="19050">
            <a:solidFill>
              <a:srgbClr val="38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7945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3230220">
            <a:off x="9947200" y="1589477"/>
            <a:ext cx="1638201" cy="2334477"/>
          </a:xfrm>
          <a:prstGeom prst="rect">
            <a:avLst/>
          </a:prstGeom>
        </p:spPr>
      </p:pic>
      <p:sp>
        <p:nvSpPr>
          <p:cNvPr id="2" name="Title 1"/>
          <p:cNvSpPr>
            <a:spLocks noGrp="1"/>
          </p:cNvSpPr>
          <p:nvPr>
            <p:ph type="title"/>
          </p:nvPr>
        </p:nvSpPr>
        <p:spPr>
          <a:xfrm>
            <a:off x="434163" y="141841"/>
            <a:ext cx="10515600" cy="1325563"/>
          </a:xfrm>
        </p:spPr>
        <p:txBody>
          <a:bodyPr>
            <a:normAutofit/>
          </a:bodyPr>
          <a:lstStyle/>
          <a:p>
            <a:r>
              <a:rPr lang="en-CA" sz="5400" b="1" dirty="0">
                <a:solidFill>
                  <a:srgbClr val="385B4F"/>
                </a:solidFill>
                <a:latin typeface="League Gothic" panose="020B0604020202020204" charset="0"/>
              </a:rPr>
              <a:t>Identifying a Home Takeover</a:t>
            </a:r>
          </a:p>
        </p:txBody>
      </p:sp>
      <p:sp>
        <p:nvSpPr>
          <p:cNvPr id="3" name="Content Placeholder 2"/>
          <p:cNvSpPr>
            <a:spLocks noGrp="1"/>
          </p:cNvSpPr>
          <p:nvPr>
            <p:ph idx="1"/>
          </p:nvPr>
        </p:nvSpPr>
        <p:spPr>
          <a:xfrm>
            <a:off x="434163" y="1636295"/>
            <a:ext cx="9965323" cy="4940968"/>
          </a:xfrm>
        </p:spPr>
        <p:txBody>
          <a:bodyPr>
            <a:normAutofit/>
          </a:bodyPr>
          <a:lstStyle/>
          <a:p>
            <a:r>
              <a:rPr lang="en-CA" dirty="0">
                <a:solidFill>
                  <a:srgbClr val="385B4F"/>
                </a:solidFill>
              </a:rPr>
              <a:t>Direct disclosure</a:t>
            </a:r>
          </a:p>
          <a:p>
            <a:r>
              <a:rPr lang="en-CA" dirty="0">
                <a:solidFill>
                  <a:srgbClr val="385B4F"/>
                </a:solidFill>
              </a:rPr>
              <a:t>Reluctant to allow worker into unit, noticeably absent from unit</a:t>
            </a:r>
          </a:p>
          <a:p>
            <a:r>
              <a:rPr lang="en-CA" dirty="0">
                <a:solidFill>
                  <a:srgbClr val="385B4F"/>
                </a:solidFill>
              </a:rPr>
              <a:t>Tenant has not checked in with worker in some time</a:t>
            </a:r>
          </a:p>
          <a:p>
            <a:r>
              <a:rPr lang="en-CA" dirty="0">
                <a:solidFill>
                  <a:srgbClr val="385B4F"/>
                </a:solidFill>
              </a:rPr>
              <a:t>Increase in complaints (noise, visitors, vehicles/bikes outside) </a:t>
            </a:r>
          </a:p>
          <a:p>
            <a:r>
              <a:rPr lang="en-CA" dirty="0">
                <a:solidFill>
                  <a:srgbClr val="385B4F"/>
                </a:solidFill>
              </a:rPr>
              <a:t>Change in tenant’s financial situation</a:t>
            </a:r>
          </a:p>
          <a:p>
            <a:r>
              <a:rPr lang="en-CA" dirty="0">
                <a:solidFill>
                  <a:srgbClr val="385B4F"/>
                </a:solidFill>
              </a:rPr>
              <a:t>Increase in reports that individual is more isolated </a:t>
            </a:r>
          </a:p>
          <a:p>
            <a:r>
              <a:rPr lang="en-CA" dirty="0">
                <a:solidFill>
                  <a:srgbClr val="385B4F"/>
                </a:solidFill>
              </a:rPr>
              <a:t>Content in unit suggests more individuals are staying there than those that reside there</a:t>
            </a:r>
          </a:p>
        </p:txBody>
      </p:sp>
      <p:sp>
        <p:nvSpPr>
          <p:cNvPr id="5" name="AutoShape 6"/>
          <p:cNvSpPr/>
          <p:nvPr/>
        </p:nvSpPr>
        <p:spPr>
          <a:xfrm>
            <a:off x="434163" y="1190957"/>
            <a:ext cx="10820400" cy="99127"/>
          </a:xfrm>
          <a:prstGeom prst="rect">
            <a:avLst/>
          </a:prstGeom>
          <a:solidFill>
            <a:srgbClr val="B58300"/>
          </a:solidFill>
        </p:spPr>
      </p:sp>
    </p:spTree>
    <p:extLst>
      <p:ext uri="{BB962C8B-B14F-4D97-AF65-F5344CB8AC3E}">
        <p14:creationId xmlns:p14="http://schemas.microsoft.com/office/powerpoint/2010/main" val="317997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73" y="89120"/>
            <a:ext cx="11047227" cy="1325563"/>
          </a:xfrm>
        </p:spPr>
        <p:txBody>
          <a:bodyPr>
            <a:noAutofit/>
          </a:bodyPr>
          <a:lstStyle/>
          <a:p>
            <a:r>
              <a:rPr lang="en-CA" sz="5400" b="1" dirty="0">
                <a:solidFill>
                  <a:srgbClr val="385B4F"/>
                </a:solidFill>
                <a:latin typeface="League Gothic"/>
              </a:rPr>
              <a:t>Identification Resources</a:t>
            </a:r>
          </a:p>
        </p:txBody>
      </p:sp>
      <p:sp>
        <p:nvSpPr>
          <p:cNvPr id="7" name="AutoShape 6"/>
          <p:cNvSpPr/>
          <p:nvPr/>
        </p:nvSpPr>
        <p:spPr>
          <a:xfrm>
            <a:off x="434163" y="1190957"/>
            <a:ext cx="10820400" cy="99127"/>
          </a:xfrm>
          <a:prstGeom prst="rect">
            <a:avLst/>
          </a:prstGeom>
          <a:solidFill>
            <a:srgbClr val="B58300"/>
          </a:solidFill>
        </p:spPr>
      </p:sp>
      <p:pic>
        <p:nvPicPr>
          <p:cNvPr id="9" name="Picture 8"/>
          <p:cNvPicPr>
            <a:picLocks noChangeAspect="1"/>
          </p:cNvPicPr>
          <p:nvPr/>
        </p:nvPicPr>
        <p:blipFill rotWithShape="1">
          <a:blip r:embed="rId3"/>
          <a:srcRect l="3618" t="2256" r="2067" b="1901"/>
          <a:stretch/>
        </p:blipFill>
        <p:spPr>
          <a:xfrm>
            <a:off x="4441061" y="1750439"/>
            <a:ext cx="3646311" cy="4706803"/>
          </a:xfrm>
          <a:prstGeom prst="rect">
            <a:avLst/>
          </a:prstGeom>
          <a:ln w="19050">
            <a:solidFill>
              <a:srgbClr val="385B4F"/>
            </a:solidFill>
          </a:ln>
        </p:spPr>
      </p:pic>
      <p:pic>
        <p:nvPicPr>
          <p:cNvPr id="10" name="Picture 9"/>
          <p:cNvPicPr>
            <a:picLocks noChangeAspect="1"/>
          </p:cNvPicPr>
          <p:nvPr/>
        </p:nvPicPr>
        <p:blipFill rotWithShape="1">
          <a:blip r:embed="rId4"/>
          <a:srcRect l="5921" t="2491" r="5016" b="4276"/>
          <a:stretch/>
        </p:blipFill>
        <p:spPr>
          <a:xfrm>
            <a:off x="550084" y="1750439"/>
            <a:ext cx="3474400" cy="4706803"/>
          </a:xfrm>
          <a:prstGeom prst="rect">
            <a:avLst/>
          </a:prstGeom>
          <a:ln w="19050">
            <a:solidFill>
              <a:srgbClr val="385B4F"/>
            </a:solidFill>
          </a:ln>
        </p:spPr>
      </p:pic>
      <p:pic>
        <p:nvPicPr>
          <p:cNvPr id="11" name="Picture 10"/>
          <p:cNvPicPr>
            <a:picLocks noChangeAspect="1"/>
          </p:cNvPicPr>
          <p:nvPr/>
        </p:nvPicPr>
        <p:blipFill rotWithShape="1">
          <a:blip r:embed="rId5"/>
          <a:srcRect l="24884" t="2564" r="23671" b="2255"/>
          <a:stretch/>
        </p:blipFill>
        <p:spPr>
          <a:xfrm>
            <a:off x="8503949" y="1414683"/>
            <a:ext cx="2632010" cy="5312667"/>
          </a:xfrm>
          <a:prstGeom prst="rect">
            <a:avLst/>
          </a:prstGeom>
          <a:ln w="19050">
            <a:solidFill>
              <a:srgbClr val="385B4F"/>
            </a:solidFill>
          </a:ln>
        </p:spPr>
      </p:pic>
    </p:spTree>
    <p:extLst>
      <p:ext uri="{BB962C8B-B14F-4D97-AF65-F5344CB8AC3E}">
        <p14:creationId xmlns:p14="http://schemas.microsoft.com/office/powerpoint/2010/main" val="355997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95" y="155907"/>
            <a:ext cx="11533435" cy="1325563"/>
          </a:xfrm>
        </p:spPr>
        <p:txBody>
          <a:bodyPr>
            <a:normAutofit/>
          </a:bodyPr>
          <a:lstStyle/>
          <a:p>
            <a:r>
              <a:rPr lang="en-CA" sz="5400" b="1" dirty="0">
                <a:solidFill>
                  <a:srgbClr val="385B4F"/>
                </a:solidFill>
                <a:latin typeface="League Gothic" panose="020B0604020202020204" charset="0"/>
              </a:rPr>
              <a:t>Intervention – </a:t>
            </a:r>
            <a:r>
              <a:rPr lang="en-CA" sz="5400" b="1" dirty="0">
                <a:solidFill>
                  <a:srgbClr val="B58300"/>
                </a:solidFill>
                <a:effectLst>
                  <a:outerShdw blurRad="38100" dist="38100" dir="2700000" algn="tl">
                    <a:srgbClr val="000000">
                      <a:alpha val="43137"/>
                    </a:srgbClr>
                  </a:outerShdw>
                </a:effectLst>
                <a:latin typeface="League Gothic" panose="020B0604020202020204" charset="0"/>
              </a:rPr>
              <a:t>What can you do?</a:t>
            </a:r>
          </a:p>
        </p:txBody>
      </p:sp>
      <p:sp>
        <p:nvSpPr>
          <p:cNvPr id="3" name="Content Placeholder 2"/>
          <p:cNvSpPr>
            <a:spLocks noGrp="1"/>
          </p:cNvSpPr>
          <p:nvPr>
            <p:ph idx="1"/>
          </p:nvPr>
        </p:nvSpPr>
        <p:spPr>
          <a:xfrm>
            <a:off x="466061" y="1825625"/>
            <a:ext cx="11533434" cy="4735596"/>
          </a:xfrm>
        </p:spPr>
        <p:txBody>
          <a:bodyPr>
            <a:normAutofit/>
          </a:bodyPr>
          <a:lstStyle/>
          <a:p>
            <a:r>
              <a:rPr lang="en-CA" dirty="0">
                <a:solidFill>
                  <a:srgbClr val="2B453C"/>
                </a:solidFill>
              </a:rPr>
              <a:t>Interventions will be unique</a:t>
            </a:r>
          </a:p>
          <a:p>
            <a:r>
              <a:rPr lang="en-CA" dirty="0">
                <a:solidFill>
                  <a:srgbClr val="2B453C"/>
                </a:solidFill>
              </a:rPr>
              <a:t>Tenants should speak with someone they trust (</a:t>
            </a:r>
            <a:r>
              <a:rPr lang="en-CA" dirty="0" err="1">
                <a:solidFill>
                  <a:srgbClr val="2B453C"/>
                </a:solidFill>
              </a:rPr>
              <a:t>ie</a:t>
            </a:r>
            <a:r>
              <a:rPr lang="en-CA" dirty="0">
                <a:solidFill>
                  <a:srgbClr val="2B453C"/>
                </a:solidFill>
              </a:rPr>
              <a:t>/ housing provider, support worker, police, etc.)</a:t>
            </a:r>
          </a:p>
          <a:p>
            <a:r>
              <a:rPr lang="en-CA" dirty="0">
                <a:solidFill>
                  <a:srgbClr val="2B453C"/>
                </a:solidFill>
              </a:rPr>
              <a:t>Strategies to make the environment uncomfortable for the perpetrator</a:t>
            </a:r>
          </a:p>
          <a:p>
            <a:r>
              <a:rPr lang="en-CA" dirty="0">
                <a:solidFill>
                  <a:srgbClr val="2B453C"/>
                </a:solidFill>
              </a:rPr>
              <a:t>Drop flyers off and conduct safety door knocks</a:t>
            </a:r>
          </a:p>
          <a:p>
            <a:r>
              <a:rPr lang="en-CA" sz="2800" dirty="0">
                <a:solidFill>
                  <a:srgbClr val="2B453C"/>
                </a:solidFill>
              </a:rPr>
              <a:t>Develop plans and boundaries</a:t>
            </a:r>
          </a:p>
          <a:p>
            <a:r>
              <a:rPr lang="en-CA" sz="2800" dirty="0">
                <a:solidFill>
                  <a:srgbClr val="2B453C"/>
                </a:solidFill>
              </a:rPr>
              <a:t>Use common language</a:t>
            </a:r>
          </a:p>
          <a:p>
            <a:r>
              <a:rPr lang="en-CA" sz="2800" dirty="0">
                <a:solidFill>
                  <a:srgbClr val="2B453C"/>
                </a:solidFill>
              </a:rPr>
              <a:t>Use “circle of care” </a:t>
            </a:r>
          </a:p>
          <a:p>
            <a:r>
              <a:rPr lang="en-CA" dirty="0">
                <a:solidFill>
                  <a:srgbClr val="2B453C"/>
                </a:solidFill>
              </a:rPr>
              <a:t>Educate tenant on their rights, responsibilities and consequences</a:t>
            </a:r>
          </a:p>
          <a:p>
            <a:endParaRPr lang="en-CA" sz="2800" dirty="0">
              <a:solidFill>
                <a:srgbClr val="2B453C"/>
              </a:solidFill>
            </a:endParaRPr>
          </a:p>
          <a:p>
            <a:endParaRPr lang="en-CA" dirty="0">
              <a:solidFill>
                <a:srgbClr val="2B453C"/>
              </a:solidFill>
            </a:endParaRPr>
          </a:p>
          <a:p>
            <a:pPr marL="457200" lvl="1" indent="0">
              <a:buNone/>
            </a:pPr>
            <a:endParaRPr lang="en-CA" dirty="0">
              <a:solidFill>
                <a:srgbClr val="2B453C"/>
              </a:solidFill>
            </a:endParaRPr>
          </a:p>
        </p:txBody>
      </p:sp>
      <p:sp>
        <p:nvSpPr>
          <p:cNvPr id="4" name="AutoShape 6"/>
          <p:cNvSpPr/>
          <p:nvPr/>
        </p:nvSpPr>
        <p:spPr>
          <a:xfrm>
            <a:off x="290695" y="1382343"/>
            <a:ext cx="10820400" cy="99127"/>
          </a:xfrm>
          <a:prstGeom prst="rect">
            <a:avLst/>
          </a:prstGeom>
          <a:solidFill>
            <a:srgbClr val="B58300"/>
          </a:solidFill>
        </p:spPr>
      </p:sp>
    </p:spTree>
    <p:extLst>
      <p:ext uri="{BB962C8B-B14F-4D97-AF65-F5344CB8AC3E}">
        <p14:creationId xmlns:p14="http://schemas.microsoft.com/office/powerpoint/2010/main" val="307019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24168"/>
            <a:ext cx="11466001" cy="1325563"/>
          </a:xfrm>
        </p:spPr>
        <p:txBody>
          <a:bodyPr>
            <a:normAutofit/>
          </a:bodyPr>
          <a:lstStyle/>
          <a:p>
            <a:r>
              <a:rPr lang="en-CA" sz="5400" b="1" dirty="0">
                <a:solidFill>
                  <a:srgbClr val="385B4F"/>
                </a:solidFill>
                <a:latin typeface="League Gothic"/>
              </a:rPr>
              <a:t>Intervention Resources</a:t>
            </a:r>
          </a:p>
        </p:txBody>
      </p:sp>
      <p:sp>
        <p:nvSpPr>
          <p:cNvPr id="6" name="AutoShape 6"/>
          <p:cNvSpPr/>
          <p:nvPr/>
        </p:nvSpPr>
        <p:spPr>
          <a:xfrm>
            <a:off x="380113" y="1329180"/>
            <a:ext cx="10820400" cy="99127"/>
          </a:xfrm>
          <a:prstGeom prst="rect">
            <a:avLst/>
          </a:prstGeom>
          <a:solidFill>
            <a:srgbClr val="B58300"/>
          </a:solidFill>
        </p:spPr>
      </p:sp>
      <p:pic>
        <p:nvPicPr>
          <p:cNvPr id="7" name="Picture 6"/>
          <p:cNvPicPr>
            <a:picLocks noChangeAspect="1"/>
          </p:cNvPicPr>
          <p:nvPr/>
        </p:nvPicPr>
        <p:blipFill rotWithShape="1">
          <a:blip r:embed="rId3"/>
          <a:srcRect l="6980" t="3189" r="2939" b="3480"/>
          <a:stretch/>
        </p:blipFill>
        <p:spPr>
          <a:xfrm>
            <a:off x="5913039" y="1667232"/>
            <a:ext cx="3860800" cy="4759941"/>
          </a:xfrm>
          <a:prstGeom prst="rect">
            <a:avLst/>
          </a:prstGeom>
          <a:ln w="28575">
            <a:solidFill>
              <a:srgbClr val="385B4F"/>
            </a:solidFill>
          </a:ln>
        </p:spPr>
      </p:pic>
      <p:pic>
        <p:nvPicPr>
          <p:cNvPr id="4" name="Picture 3"/>
          <p:cNvPicPr>
            <a:picLocks noChangeAspect="1"/>
          </p:cNvPicPr>
          <p:nvPr/>
        </p:nvPicPr>
        <p:blipFill>
          <a:blip r:embed="rId4"/>
          <a:stretch>
            <a:fillRect/>
          </a:stretch>
        </p:blipFill>
        <p:spPr>
          <a:xfrm>
            <a:off x="1843314" y="1667233"/>
            <a:ext cx="3699529" cy="4759941"/>
          </a:xfrm>
          <a:prstGeom prst="rect">
            <a:avLst/>
          </a:prstGeom>
        </p:spPr>
      </p:pic>
    </p:spTree>
    <p:extLst>
      <p:ext uri="{BB962C8B-B14F-4D97-AF65-F5344CB8AC3E}">
        <p14:creationId xmlns:p14="http://schemas.microsoft.com/office/powerpoint/2010/main" val="239684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21" y="333227"/>
            <a:ext cx="7614684" cy="1325563"/>
          </a:xfrm>
        </p:spPr>
        <p:txBody>
          <a:bodyPr>
            <a:normAutofit/>
          </a:bodyPr>
          <a:lstStyle/>
          <a:p>
            <a:r>
              <a:rPr lang="en-CA" sz="5400" b="1" dirty="0">
                <a:solidFill>
                  <a:srgbClr val="385B4F"/>
                </a:solidFill>
                <a:latin typeface="League Gothic" panose="020B0604020202020204" charset="0"/>
              </a:rPr>
              <a:t>Recovery</a:t>
            </a:r>
          </a:p>
        </p:txBody>
      </p:sp>
      <p:sp>
        <p:nvSpPr>
          <p:cNvPr id="3" name="Content Placeholder 2"/>
          <p:cNvSpPr>
            <a:spLocks noGrp="1"/>
          </p:cNvSpPr>
          <p:nvPr>
            <p:ph idx="1"/>
          </p:nvPr>
        </p:nvSpPr>
        <p:spPr>
          <a:xfrm>
            <a:off x="317203" y="1942582"/>
            <a:ext cx="11513289" cy="4702767"/>
          </a:xfrm>
        </p:spPr>
        <p:txBody>
          <a:bodyPr>
            <a:normAutofit/>
          </a:bodyPr>
          <a:lstStyle/>
          <a:p>
            <a:r>
              <a:rPr lang="en-CA" dirty="0">
                <a:solidFill>
                  <a:srgbClr val="2B453C"/>
                </a:solidFill>
              </a:rPr>
              <a:t>Frequent check-ins and well-being visits</a:t>
            </a:r>
          </a:p>
          <a:p>
            <a:r>
              <a:rPr lang="en-CA" dirty="0">
                <a:solidFill>
                  <a:srgbClr val="2B453C"/>
                </a:solidFill>
              </a:rPr>
              <a:t>Work with client to develop recovery plan</a:t>
            </a:r>
          </a:p>
          <a:p>
            <a:r>
              <a:rPr lang="en-CA" dirty="0">
                <a:solidFill>
                  <a:srgbClr val="2B453C"/>
                </a:solidFill>
              </a:rPr>
              <a:t>Recovery may be centred on making the home liveable again</a:t>
            </a:r>
          </a:p>
          <a:p>
            <a:r>
              <a:rPr lang="en-CA" dirty="0">
                <a:solidFill>
                  <a:srgbClr val="2B453C"/>
                </a:solidFill>
              </a:rPr>
              <a:t>Consider reaching out to the perpetrator (if possible)</a:t>
            </a:r>
          </a:p>
          <a:p>
            <a:r>
              <a:rPr lang="en-CA" dirty="0">
                <a:solidFill>
                  <a:srgbClr val="2B453C"/>
                </a:solidFill>
              </a:rPr>
              <a:t>Ensure people removed from home takeover are housed </a:t>
            </a:r>
          </a:p>
          <a:p>
            <a:r>
              <a:rPr lang="en-CA" dirty="0">
                <a:solidFill>
                  <a:srgbClr val="2B453C"/>
                </a:solidFill>
              </a:rPr>
              <a:t>Go through preventative methods to avoid future takeovers</a:t>
            </a:r>
          </a:p>
          <a:p>
            <a:r>
              <a:rPr lang="en-CA" dirty="0">
                <a:solidFill>
                  <a:srgbClr val="2B453C"/>
                </a:solidFill>
              </a:rPr>
              <a:t>Consider seeking out other housing options if target’s safety continues to be threatened</a:t>
            </a:r>
          </a:p>
        </p:txBody>
      </p:sp>
      <p:sp>
        <p:nvSpPr>
          <p:cNvPr id="4" name="AutoShape 6"/>
          <p:cNvSpPr/>
          <p:nvPr/>
        </p:nvSpPr>
        <p:spPr>
          <a:xfrm>
            <a:off x="551121" y="1414130"/>
            <a:ext cx="8688572" cy="116957"/>
          </a:xfrm>
          <a:prstGeom prst="rect">
            <a:avLst/>
          </a:prstGeom>
          <a:solidFill>
            <a:srgbClr val="B58300"/>
          </a:solidFill>
        </p:spPr>
      </p:sp>
      <p:sp>
        <p:nvSpPr>
          <p:cNvPr id="5" name="Oval Callout 4"/>
          <p:cNvSpPr/>
          <p:nvPr/>
        </p:nvSpPr>
        <p:spPr>
          <a:xfrm rot="21038886">
            <a:off x="7030685" y="522833"/>
            <a:ext cx="5105566" cy="2016507"/>
          </a:xfrm>
          <a:prstGeom prst="wedgeEllipseCallout">
            <a:avLst>
              <a:gd name="adj1" fmla="val 29901"/>
              <a:gd name="adj2" fmla="val 61842"/>
            </a:avLst>
          </a:prstGeom>
          <a:solidFill>
            <a:srgbClr val="385B4F"/>
          </a:solidFill>
          <a:ln w="19050">
            <a:solidFill>
              <a:srgbClr val="B5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i="1" dirty="0"/>
              <a:t>“It was helpful when [housing worker] acknowledged the problem and gave it a name”</a:t>
            </a:r>
          </a:p>
        </p:txBody>
      </p:sp>
    </p:spTree>
    <p:extLst>
      <p:ext uri="{BB962C8B-B14F-4D97-AF65-F5344CB8AC3E}">
        <p14:creationId xmlns:p14="http://schemas.microsoft.com/office/powerpoint/2010/main" val="157243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8E238AA-9283-F1DF-FCA7-7BB28A3D646D}"/>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5616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5998"/>
            <a:ext cx="10515600" cy="1325563"/>
          </a:xfrm>
        </p:spPr>
        <p:txBody>
          <a:bodyPr/>
          <a:lstStyle/>
          <a:p>
            <a:r>
              <a:rPr lang="en-CA" b="1" dirty="0">
                <a:solidFill>
                  <a:srgbClr val="385B4F"/>
                </a:solidFill>
                <a:latin typeface="League Gothic" panose="020B0604020202020204" charset="0"/>
              </a:rPr>
              <a:t>Opportunities for Action</a:t>
            </a:r>
          </a:p>
        </p:txBody>
      </p:sp>
      <p:sp>
        <p:nvSpPr>
          <p:cNvPr id="3" name="Content Placeholder 2"/>
          <p:cNvSpPr>
            <a:spLocks noGrp="1"/>
          </p:cNvSpPr>
          <p:nvPr>
            <p:ph idx="1"/>
          </p:nvPr>
        </p:nvSpPr>
        <p:spPr>
          <a:xfrm>
            <a:off x="546025" y="1580100"/>
            <a:ext cx="8281885" cy="4351338"/>
          </a:xfrm>
        </p:spPr>
        <p:txBody>
          <a:bodyPr>
            <a:noAutofit/>
          </a:bodyPr>
          <a:lstStyle/>
          <a:p>
            <a:pPr marL="0" indent="0">
              <a:buNone/>
            </a:pPr>
            <a:r>
              <a:rPr lang="en-CA" sz="3200" b="1" dirty="0">
                <a:solidFill>
                  <a:srgbClr val="2B453C"/>
                </a:solidFill>
              </a:rPr>
              <a:t>For Organizations:</a:t>
            </a:r>
          </a:p>
          <a:p>
            <a:r>
              <a:rPr lang="en-CA" sz="3000" dirty="0">
                <a:solidFill>
                  <a:srgbClr val="2B453C"/>
                </a:solidFill>
              </a:rPr>
              <a:t>Provide education &amp; training for staff on Home Takeovers</a:t>
            </a:r>
          </a:p>
          <a:p>
            <a:r>
              <a:rPr lang="en-CA" sz="3000" dirty="0">
                <a:solidFill>
                  <a:srgbClr val="2B453C"/>
                </a:solidFill>
              </a:rPr>
              <a:t>Adopt and execute Home Takeover Response Framework</a:t>
            </a:r>
          </a:p>
          <a:p>
            <a:r>
              <a:rPr lang="en-CA" sz="3000" dirty="0">
                <a:solidFill>
                  <a:srgbClr val="2B453C"/>
                </a:solidFill>
              </a:rPr>
              <a:t>Encourage system changes to collect better local data</a:t>
            </a:r>
          </a:p>
          <a:p>
            <a:r>
              <a:rPr lang="en-CA" sz="3000" dirty="0">
                <a:solidFill>
                  <a:srgbClr val="2B453C"/>
                </a:solidFill>
              </a:rPr>
              <a:t>Develop home takeover policy/guideline </a:t>
            </a:r>
          </a:p>
          <a:p>
            <a:r>
              <a:rPr lang="en-CA" sz="3000" dirty="0">
                <a:solidFill>
                  <a:srgbClr val="2B453C"/>
                </a:solidFill>
              </a:rPr>
              <a:t>Update lease agreements </a:t>
            </a:r>
          </a:p>
          <a:p>
            <a:r>
              <a:rPr lang="en-CA" sz="3000" dirty="0">
                <a:solidFill>
                  <a:srgbClr val="2B453C"/>
                </a:solidFill>
              </a:rPr>
              <a:t>Collaborate with local partners and organizations</a:t>
            </a:r>
          </a:p>
        </p:txBody>
      </p:sp>
      <p:sp>
        <p:nvSpPr>
          <p:cNvPr id="4" name="AutoShape 6"/>
          <p:cNvSpPr/>
          <p:nvPr/>
        </p:nvSpPr>
        <p:spPr>
          <a:xfrm>
            <a:off x="533400" y="1272584"/>
            <a:ext cx="10820400" cy="99127"/>
          </a:xfrm>
          <a:prstGeom prst="rect">
            <a:avLst/>
          </a:prstGeom>
          <a:solidFill>
            <a:srgbClr val="B58300"/>
          </a:solidFill>
        </p:spPr>
      </p:sp>
      <p:sp>
        <p:nvSpPr>
          <p:cNvPr id="5" name="Rectangular Callout 4"/>
          <p:cNvSpPr/>
          <p:nvPr/>
        </p:nvSpPr>
        <p:spPr>
          <a:xfrm>
            <a:off x="8715022" y="2686756"/>
            <a:ext cx="2930952" cy="2639016"/>
          </a:xfrm>
          <a:prstGeom prst="wedgeRectCallout">
            <a:avLst>
              <a:gd name="adj1" fmla="val -7018"/>
              <a:gd name="adj2" fmla="val 68339"/>
            </a:avLst>
          </a:prstGeom>
          <a:solidFill>
            <a:srgbClr val="385B4F"/>
          </a:solidFill>
          <a:ln w="28575">
            <a:solidFill>
              <a:srgbClr val="B5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i="1" dirty="0"/>
              <a:t>“The housing workers encouraged me to call police…and stayed with me while I called”</a:t>
            </a:r>
          </a:p>
        </p:txBody>
      </p:sp>
    </p:spTree>
    <p:extLst>
      <p:ext uri="{BB962C8B-B14F-4D97-AF65-F5344CB8AC3E}">
        <p14:creationId xmlns:p14="http://schemas.microsoft.com/office/powerpoint/2010/main" val="424800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5998"/>
            <a:ext cx="10515600" cy="1325563"/>
          </a:xfrm>
        </p:spPr>
        <p:txBody>
          <a:bodyPr/>
          <a:lstStyle/>
          <a:p>
            <a:r>
              <a:rPr lang="en-CA" b="1" dirty="0">
                <a:solidFill>
                  <a:srgbClr val="385B4F"/>
                </a:solidFill>
                <a:latin typeface="League Gothic" panose="020B0604020202020204" charset="0"/>
              </a:rPr>
              <a:t>Opportunities for Action</a:t>
            </a:r>
          </a:p>
        </p:txBody>
      </p:sp>
      <p:sp>
        <p:nvSpPr>
          <p:cNvPr id="3" name="Content Placeholder 2"/>
          <p:cNvSpPr>
            <a:spLocks noGrp="1"/>
          </p:cNvSpPr>
          <p:nvPr>
            <p:ph idx="1"/>
          </p:nvPr>
        </p:nvSpPr>
        <p:spPr/>
        <p:txBody>
          <a:bodyPr/>
          <a:lstStyle/>
          <a:p>
            <a:pPr marL="0" indent="0">
              <a:buNone/>
            </a:pPr>
            <a:r>
              <a:rPr lang="en-CA" sz="3200" b="1" dirty="0">
                <a:solidFill>
                  <a:srgbClr val="2B453C"/>
                </a:solidFill>
              </a:rPr>
              <a:t>For Service Providers:</a:t>
            </a:r>
          </a:p>
          <a:p>
            <a:r>
              <a:rPr lang="en-CA" sz="3200" dirty="0">
                <a:solidFill>
                  <a:srgbClr val="2B453C"/>
                </a:solidFill>
              </a:rPr>
              <a:t>Participate in education &amp; training</a:t>
            </a:r>
          </a:p>
          <a:p>
            <a:r>
              <a:rPr lang="en-CA" sz="3200" dirty="0">
                <a:solidFill>
                  <a:srgbClr val="2B453C"/>
                </a:solidFill>
              </a:rPr>
              <a:t>Review and follow Home Takeover Response Framework</a:t>
            </a:r>
          </a:p>
          <a:p>
            <a:r>
              <a:rPr lang="en-CA" sz="3200" dirty="0">
                <a:solidFill>
                  <a:srgbClr val="2B453C"/>
                </a:solidFill>
              </a:rPr>
              <a:t>Know your role in preventing, identifying, responding to and supporting recovery</a:t>
            </a:r>
          </a:p>
          <a:p>
            <a:r>
              <a:rPr lang="en-CA" sz="3200" dirty="0">
                <a:solidFill>
                  <a:srgbClr val="2B453C"/>
                </a:solidFill>
              </a:rPr>
              <a:t>Obtain consent from tenant to support enhanced communication and information sharing with other service providers</a:t>
            </a:r>
          </a:p>
        </p:txBody>
      </p:sp>
      <p:sp>
        <p:nvSpPr>
          <p:cNvPr id="4" name="AutoShape 6"/>
          <p:cNvSpPr/>
          <p:nvPr/>
        </p:nvSpPr>
        <p:spPr>
          <a:xfrm>
            <a:off x="533400" y="1272584"/>
            <a:ext cx="10820400" cy="99127"/>
          </a:xfrm>
          <a:prstGeom prst="rect">
            <a:avLst/>
          </a:prstGeom>
          <a:solidFill>
            <a:srgbClr val="B58300"/>
          </a:solidFill>
        </p:spPr>
      </p:sp>
    </p:spTree>
    <p:extLst>
      <p:ext uri="{BB962C8B-B14F-4D97-AF65-F5344CB8AC3E}">
        <p14:creationId xmlns:p14="http://schemas.microsoft.com/office/powerpoint/2010/main" val="79956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31207" y="2480153"/>
            <a:ext cx="10424786" cy="2580362"/>
          </a:xfrm>
          <a:prstGeom prst="roundRect">
            <a:avLst/>
          </a:prstGeom>
          <a:solidFill>
            <a:srgbClr val="E6E6E6"/>
          </a:solidFill>
          <a:ln w="76200">
            <a:solidFill>
              <a:srgbClr val="38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87472" y="302495"/>
            <a:ext cx="10515600" cy="1325563"/>
          </a:xfrm>
        </p:spPr>
        <p:txBody>
          <a:bodyPr/>
          <a:lstStyle/>
          <a:p>
            <a:r>
              <a:rPr lang="en-CA" b="1" dirty="0">
                <a:solidFill>
                  <a:srgbClr val="B58300"/>
                </a:solidFill>
                <a:latin typeface="League Gothic" panose="020B0604020202020204"/>
              </a:rPr>
              <a:t>Where to find more information: </a:t>
            </a:r>
          </a:p>
        </p:txBody>
      </p:sp>
      <p:sp>
        <p:nvSpPr>
          <p:cNvPr id="3" name="Content Placeholder 2"/>
          <p:cNvSpPr>
            <a:spLocks noGrp="1"/>
          </p:cNvSpPr>
          <p:nvPr>
            <p:ph idx="1"/>
          </p:nvPr>
        </p:nvSpPr>
        <p:spPr>
          <a:xfrm>
            <a:off x="685800" y="3042237"/>
            <a:ext cx="10515600" cy="1456194"/>
          </a:xfrm>
        </p:spPr>
        <p:txBody>
          <a:bodyPr>
            <a:normAutofit/>
          </a:bodyPr>
          <a:lstStyle/>
          <a:p>
            <a:pPr marL="0" indent="0" algn="ctr">
              <a:buNone/>
            </a:pPr>
            <a:r>
              <a:rPr lang="en-CA" sz="3600" dirty="0">
                <a:solidFill>
                  <a:srgbClr val="385B4F"/>
                </a:solidFill>
              </a:rPr>
              <a:t>All home takeover project materials can be found at:</a:t>
            </a:r>
          </a:p>
          <a:p>
            <a:pPr marL="0" indent="0" algn="ctr">
              <a:buNone/>
            </a:pPr>
            <a:r>
              <a:rPr lang="en-CA" sz="3600" dirty="0">
                <a:solidFill>
                  <a:srgbClr val="385B4F"/>
                </a:solidFill>
              </a:rPr>
              <a:t> </a:t>
            </a:r>
            <a:r>
              <a:rPr lang="en-CA" sz="3600" dirty="0">
                <a:hlinkClick r:id="rId3"/>
              </a:rPr>
              <a:t>Home Takeover (publichealthgreybruce.on.ca)</a:t>
            </a:r>
            <a:r>
              <a:rPr lang="en-CA" sz="3600" dirty="0">
                <a:solidFill>
                  <a:srgbClr val="385B4F"/>
                </a:solidFill>
              </a:rPr>
              <a:t> </a:t>
            </a:r>
          </a:p>
        </p:txBody>
      </p:sp>
      <p:sp>
        <p:nvSpPr>
          <p:cNvPr id="6" name="AutoShape 6"/>
          <p:cNvSpPr/>
          <p:nvPr/>
        </p:nvSpPr>
        <p:spPr>
          <a:xfrm>
            <a:off x="533400" y="1272584"/>
            <a:ext cx="10820400" cy="99127"/>
          </a:xfrm>
          <a:prstGeom prst="rect">
            <a:avLst/>
          </a:prstGeom>
          <a:solidFill>
            <a:srgbClr val="385B4F"/>
          </a:solidFill>
        </p:spPr>
      </p:sp>
    </p:spTree>
    <p:extLst>
      <p:ext uri="{BB962C8B-B14F-4D97-AF65-F5344CB8AC3E}">
        <p14:creationId xmlns:p14="http://schemas.microsoft.com/office/powerpoint/2010/main" val="3936765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358850" y="279329"/>
            <a:ext cx="8763885" cy="1023357"/>
          </a:xfrm>
          <a:prstGeom prst="rect">
            <a:avLst/>
          </a:prstGeom>
        </p:spPr>
        <p:txBody>
          <a:bodyPr wrap="square" lIns="0" tIns="0" rIns="0" bIns="0" rtlCol="0" anchor="t">
            <a:spAutoFit/>
          </a:bodyPr>
          <a:lstStyle/>
          <a:p>
            <a:pPr algn="l">
              <a:lnSpc>
                <a:spcPts val="9000"/>
              </a:lnSpc>
            </a:pPr>
            <a:r>
              <a:rPr lang="en-US" sz="5400" b="1" spc="270" dirty="0">
                <a:solidFill>
                  <a:srgbClr val="385B4F"/>
                </a:solidFill>
                <a:latin typeface="League Gothic" panose="020B0604020202020204" charset="0"/>
              </a:rPr>
              <a:t>Acknowledgements:</a:t>
            </a:r>
          </a:p>
        </p:txBody>
      </p:sp>
      <p:sp>
        <p:nvSpPr>
          <p:cNvPr id="3" name="TextBox 2"/>
          <p:cNvSpPr txBox="1"/>
          <p:nvPr/>
        </p:nvSpPr>
        <p:spPr>
          <a:xfrm>
            <a:off x="358850" y="1679945"/>
            <a:ext cx="11515060" cy="830997"/>
          </a:xfrm>
          <a:prstGeom prst="rect">
            <a:avLst/>
          </a:prstGeom>
          <a:noFill/>
        </p:spPr>
        <p:txBody>
          <a:bodyPr wrap="square" rtlCol="0">
            <a:spAutoFit/>
          </a:bodyPr>
          <a:lstStyle/>
          <a:p>
            <a:r>
              <a:rPr lang="en-CA" sz="2400" dirty="0">
                <a:solidFill>
                  <a:srgbClr val="385B4F"/>
                </a:solidFill>
              </a:rPr>
              <a:t>Content in this presentation, and accompanying Guidebook, was adapted with permission from Crime Prevention Ottawa. </a:t>
            </a:r>
            <a:r>
              <a:rPr lang="en-CA" sz="2400" dirty="0">
                <a:hlinkClick r:id="rId3"/>
              </a:rPr>
              <a:t>Home Takeovers Guidebook (crimepreventionottawa.ca)</a:t>
            </a:r>
            <a:endParaRPr lang="en-CA" sz="2400" dirty="0"/>
          </a:p>
        </p:txBody>
      </p:sp>
      <p:sp>
        <p:nvSpPr>
          <p:cNvPr id="4" name="TextBox 3"/>
          <p:cNvSpPr txBox="1"/>
          <p:nvPr/>
        </p:nvSpPr>
        <p:spPr>
          <a:xfrm>
            <a:off x="358850" y="2707447"/>
            <a:ext cx="11515060" cy="1200329"/>
          </a:xfrm>
          <a:prstGeom prst="rect">
            <a:avLst/>
          </a:prstGeom>
          <a:noFill/>
        </p:spPr>
        <p:txBody>
          <a:bodyPr wrap="square" rtlCol="0">
            <a:spAutoFit/>
          </a:bodyPr>
          <a:lstStyle/>
          <a:p>
            <a:r>
              <a:rPr lang="en-CA" sz="2400" dirty="0">
                <a:solidFill>
                  <a:srgbClr val="385B4F"/>
                </a:solidFill>
              </a:rPr>
              <a:t>Thank you to all of the community partners for their ongoing support and participation in the Home Takeover pilot project. This training would not be possible without the support of the organizations below: </a:t>
            </a:r>
          </a:p>
        </p:txBody>
      </p:sp>
      <p:sp>
        <p:nvSpPr>
          <p:cNvPr id="5" name="TextBox 4"/>
          <p:cNvSpPr txBox="1"/>
          <p:nvPr/>
        </p:nvSpPr>
        <p:spPr>
          <a:xfrm>
            <a:off x="909447" y="3907776"/>
            <a:ext cx="10874450" cy="4093428"/>
          </a:xfrm>
          <a:prstGeom prst="rect">
            <a:avLst/>
          </a:prstGeom>
          <a:noFill/>
        </p:spPr>
        <p:txBody>
          <a:bodyPr wrap="square" numCol="2" rtlCol="0">
            <a:spAutoFit/>
          </a:bodyPr>
          <a:lstStyle/>
          <a:p>
            <a:r>
              <a:rPr lang="en-CA" dirty="0">
                <a:solidFill>
                  <a:srgbClr val="1D2F29"/>
                </a:solidFill>
              </a:rPr>
              <a:t>Grey Bruce Public Health</a:t>
            </a:r>
          </a:p>
          <a:p>
            <a:r>
              <a:rPr lang="en-CA" dirty="0">
                <a:solidFill>
                  <a:srgbClr val="1D2F29"/>
                </a:solidFill>
              </a:rPr>
              <a:t>Grey County Housing</a:t>
            </a:r>
          </a:p>
          <a:p>
            <a:r>
              <a:rPr lang="en-CA" dirty="0">
                <a:solidFill>
                  <a:srgbClr val="1D2F29"/>
                </a:solidFill>
              </a:rPr>
              <a:t>Grey Bruce Health Services</a:t>
            </a:r>
          </a:p>
          <a:p>
            <a:r>
              <a:rPr lang="en-CA" dirty="0">
                <a:solidFill>
                  <a:srgbClr val="1D2F29"/>
                </a:solidFill>
              </a:rPr>
              <a:t>Owen Sound Police Services</a:t>
            </a:r>
          </a:p>
          <a:p>
            <a:r>
              <a:rPr lang="en-CA" dirty="0">
                <a:solidFill>
                  <a:srgbClr val="1D2F29"/>
                </a:solidFill>
              </a:rPr>
              <a:t>Bruce Grey Poverty Task Force</a:t>
            </a:r>
          </a:p>
          <a:p>
            <a:r>
              <a:rPr lang="en-CA" dirty="0">
                <a:solidFill>
                  <a:srgbClr val="1D2F29"/>
                </a:solidFill>
              </a:rPr>
              <a:t>United Way of Bruce Grey</a:t>
            </a:r>
          </a:p>
          <a:p>
            <a:r>
              <a:rPr lang="en-CA" dirty="0">
                <a:solidFill>
                  <a:srgbClr val="1D2F29"/>
                </a:solidFill>
              </a:rPr>
              <a:t>Safe N’ Sound Grey Bruce</a:t>
            </a:r>
          </a:p>
          <a:p>
            <a:endParaRPr lang="en-CA" dirty="0">
              <a:solidFill>
                <a:srgbClr val="1D2F29"/>
              </a:solidFill>
            </a:endParaRPr>
          </a:p>
          <a:p>
            <a:endParaRPr lang="en-CA" dirty="0">
              <a:solidFill>
                <a:srgbClr val="1D2F29"/>
              </a:solidFill>
            </a:endParaRPr>
          </a:p>
          <a:p>
            <a:endParaRPr lang="en-CA" dirty="0">
              <a:solidFill>
                <a:srgbClr val="1D2F29"/>
              </a:solidFill>
            </a:endParaRPr>
          </a:p>
          <a:p>
            <a:endParaRPr lang="en-CA" dirty="0">
              <a:solidFill>
                <a:srgbClr val="1D2F29"/>
              </a:solidFill>
            </a:endParaRPr>
          </a:p>
          <a:p>
            <a:endParaRPr lang="en-CA" dirty="0">
              <a:solidFill>
                <a:srgbClr val="1D2F29"/>
              </a:solidFill>
            </a:endParaRPr>
          </a:p>
          <a:p>
            <a:endParaRPr lang="en-CA" dirty="0">
              <a:solidFill>
                <a:srgbClr val="1D2F29"/>
              </a:solidFill>
            </a:endParaRPr>
          </a:p>
          <a:p>
            <a:endParaRPr lang="en-CA" dirty="0">
              <a:solidFill>
                <a:srgbClr val="1D2F29"/>
              </a:solidFill>
            </a:endParaRPr>
          </a:p>
          <a:p>
            <a:r>
              <a:rPr lang="en-CA" dirty="0">
                <a:solidFill>
                  <a:srgbClr val="1D2F29"/>
                </a:solidFill>
              </a:rPr>
              <a:t>Canadian Mental Health Association (CMHA)</a:t>
            </a:r>
          </a:p>
          <a:p>
            <a:r>
              <a:rPr lang="en-CA" dirty="0">
                <a:solidFill>
                  <a:srgbClr val="1D2F29"/>
                </a:solidFill>
              </a:rPr>
              <a:t>Community Connection/211 Central East Ontario</a:t>
            </a:r>
          </a:p>
          <a:p>
            <a:r>
              <a:rPr lang="en-CA" dirty="0">
                <a:solidFill>
                  <a:srgbClr val="1D2F29"/>
                </a:solidFill>
              </a:rPr>
              <a:t>YMCA Owen Sound Grey Bruce</a:t>
            </a:r>
          </a:p>
          <a:p>
            <a:r>
              <a:rPr lang="en-CA" dirty="0">
                <a:solidFill>
                  <a:srgbClr val="1D2F29"/>
                </a:solidFill>
              </a:rPr>
              <a:t>Southwest Ontario Aboriginal Health Access Centre</a:t>
            </a:r>
          </a:p>
          <a:p>
            <a:r>
              <a:rPr lang="en-CA" dirty="0">
                <a:solidFill>
                  <a:srgbClr val="1D2F29"/>
                </a:solidFill>
              </a:rPr>
              <a:t>Owen Sound Municipal Non-Profit Housing Corporation</a:t>
            </a:r>
          </a:p>
          <a:p>
            <a:r>
              <a:rPr lang="en-CA" dirty="0">
                <a:solidFill>
                  <a:srgbClr val="1D2F29"/>
                </a:solidFill>
              </a:rPr>
              <a:t>Bruce Grey Child &amp; Family Services</a:t>
            </a:r>
          </a:p>
          <a:p>
            <a:r>
              <a:rPr lang="en-CA" dirty="0" err="1">
                <a:solidFill>
                  <a:srgbClr val="1D2F29"/>
                </a:solidFill>
              </a:rPr>
              <a:t>M’Wikwedong</a:t>
            </a:r>
            <a:r>
              <a:rPr lang="en-CA" dirty="0">
                <a:solidFill>
                  <a:srgbClr val="1D2F29"/>
                </a:solidFill>
              </a:rPr>
              <a:t> Indigenous Friendship Centre</a:t>
            </a:r>
          </a:p>
          <a:p>
            <a:endParaRPr lang="en-CA" dirty="0">
              <a:solidFill>
                <a:srgbClr val="1D2F29"/>
              </a:solidFill>
            </a:endParaRPr>
          </a:p>
          <a:p>
            <a:endParaRPr lang="en-CA" dirty="0">
              <a:solidFill>
                <a:srgbClr val="1D2F29"/>
              </a:solidFill>
            </a:endParaRPr>
          </a:p>
        </p:txBody>
      </p:sp>
    </p:spTree>
    <p:extLst>
      <p:ext uri="{BB962C8B-B14F-4D97-AF65-F5344CB8AC3E}">
        <p14:creationId xmlns:p14="http://schemas.microsoft.com/office/powerpoint/2010/main" val="360440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B9A4">
            <a:alpha val="43000"/>
          </a:srgbClr>
        </a:solidFill>
        <a:effectLst/>
      </p:bgPr>
    </p:bg>
    <p:spTree>
      <p:nvGrpSpPr>
        <p:cNvPr id="1" name=""/>
        <p:cNvGrpSpPr/>
        <p:nvPr/>
      </p:nvGrpSpPr>
      <p:grpSpPr>
        <a:xfrm>
          <a:off x="0" y="0"/>
          <a:ext cx="0" cy="0"/>
          <a:chOff x="0" y="0"/>
          <a:chExt cx="0" cy="0"/>
        </a:xfrm>
      </p:grpSpPr>
      <p:sp>
        <p:nvSpPr>
          <p:cNvPr id="3" name="TextBox 2"/>
          <p:cNvSpPr txBox="1"/>
          <p:nvPr/>
        </p:nvSpPr>
        <p:spPr>
          <a:xfrm>
            <a:off x="175786" y="1135648"/>
            <a:ext cx="6981370" cy="1231106"/>
          </a:xfrm>
          <a:prstGeom prst="rect">
            <a:avLst/>
          </a:prstGeom>
          <a:noFill/>
        </p:spPr>
        <p:txBody>
          <a:bodyPr wrap="square" rtlCol="0">
            <a:spAutoFit/>
          </a:bodyPr>
          <a:lstStyle/>
          <a:p>
            <a:pPr algn="ctr"/>
            <a:r>
              <a:rPr lang="en-CA" sz="2800" b="1" dirty="0">
                <a:solidFill>
                  <a:srgbClr val="2B453C"/>
                </a:solidFill>
              </a:rPr>
              <a:t>This presentation is intended to accompany the Home Takeover Guidebook (2022)</a:t>
            </a:r>
          </a:p>
          <a:p>
            <a:pPr algn="ctr"/>
            <a:endParaRPr lang="en-CA" dirty="0">
              <a:solidFill>
                <a:srgbClr val="2B453C"/>
              </a:solidFill>
            </a:endParaRPr>
          </a:p>
        </p:txBody>
      </p:sp>
      <p:sp>
        <p:nvSpPr>
          <p:cNvPr id="5" name="TextBox 4"/>
          <p:cNvSpPr txBox="1"/>
          <p:nvPr/>
        </p:nvSpPr>
        <p:spPr>
          <a:xfrm>
            <a:off x="175786" y="2829598"/>
            <a:ext cx="7126514" cy="3108543"/>
          </a:xfrm>
          <a:prstGeom prst="rect">
            <a:avLst/>
          </a:prstGeom>
          <a:noFill/>
        </p:spPr>
        <p:txBody>
          <a:bodyPr wrap="square" rtlCol="0">
            <a:spAutoFit/>
          </a:bodyPr>
          <a:lstStyle/>
          <a:p>
            <a:pPr algn="ctr"/>
            <a:r>
              <a:rPr lang="en-CA" sz="2800" dirty="0">
                <a:solidFill>
                  <a:srgbClr val="2B453C"/>
                </a:solidFill>
              </a:rPr>
              <a:t>The guidebook was designed to assist organizations and service providers in offering opportunities for education and awareness concerning </a:t>
            </a:r>
            <a:r>
              <a:rPr lang="en-CA" sz="2800" b="1" dirty="0">
                <a:solidFill>
                  <a:schemeClr val="accent2">
                    <a:lumMod val="75000"/>
                  </a:schemeClr>
                </a:solidFill>
              </a:rPr>
              <a:t>home takeovers </a:t>
            </a:r>
            <a:r>
              <a:rPr lang="en-CA" sz="2800" dirty="0">
                <a:solidFill>
                  <a:srgbClr val="2B453C"/>
                </a:solidFill>
              </a:rPr>
              <a:t>for vulnerable tenants, frontline workers and the broader community</a:t>
            </a:r>
            <a:r>
              <a:rPr lang="en-CA" sz="2800" dirty="0">
                <a:solidFill>
                  <a:srgbClr val="1D2F29"/>
                </a:solidFill>
              </a:rPr>
              <a:t>. </a:t>
            </a:r>
          </a:p>
          <a:p>
            <a:endParaRPr lang="en-CA" sz="2800" dirty="0"/>
          </a:p>
        </p:txBody>
      </p:sp>
      <p:pic>
        <p:nvPicPr>
          <p:cNvPr id="4" name="Picture 3"/>
          <p:cNvPicPr>
            <a:picLocks noChangeAspect="1"/>
          </p:cNvPicPr>
          <p:nvPr/>
        </p:nvPicPr>
        <p:blipFill rotWithShape="1">
          <a:blip r:embed="rId3"/>
          <a:srcRect l="1303" t="395" b="1"/>
          <a:stretch/>
        </p:blipFill>
        <p:spPr>
          <a:xfrm>
            <a:off x="7409544" y="1333533"/>
            <a:ext cx="4293685" cy="5081614"/>
          </a:xfrm>
          <a:prstGeom prst="rect">
            <a:avLst/>
          </a:prstGeom>
          <a:ln w="19050">
            <a:solidFill>
              <a:srgbClr val="1D2F29"/>
            </a:solidFill>
          </a:ln>
        </p:spPr>
      </p:pic>
    </p:spTree>
    <p:extLst>
      <p:ext uri="{BB962C8B-B14F-4D97-AF65-F5344CB8AC3E}">
        <p14:creationId xmlns:p14="http://schemas.microsoft.com/office/powerpoint/2010/main" val="40426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 t="1616" r="1419" b="25071"/>
          <a:stretch/>
        </p:blipFill>
        <p:spPr>
          <a:xfrm>
            <a:off x="2572761" y="0"/>
            <a:ext cx="7118740" cy="6858000"/>
          </a:xfrm>
          <a:prstGeom prst="rect">
            <a:avLst/>
          </a:prstGeom>
        </p:spPr>
      </p:pic>
    </p:spTree>
    <p:extLst>
      <p:ext uri="{BB962C8B-B14F-4D97-AF65-F5344CB8AC3E}">
        <p14:creationId xmlns:p14="http://schemas.microsoft.com/office/powerpoint/2010/main" val="98440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95" y="333227"/>
            <a:ext cx="10515600" cy="1325563"/>
          </a:xfrm>
        </p:spPr>
        <p:txBody>
          <a:bodyPr>
            <a:normAutofit/>
          </a:bodyPr>
          <a:lstStyle/>
          <a:p>
            <a:r>
              <a:rPr lang="en-CA" sz="5400" b="1" dirty="0">
                <a:solidFill>
                  <a:srgbClr val="385B4F"/>
                </a:solidFill>
                <a:latin typeface="League Gothic" panose="020B0604020202020204" charset="0"/>
              </a:rPr>
              <a:t>What is a Home Takeover?</a:t>
            </a:r>
          </a:p>
        </p:txBody>
      </p:sp>
      <p:sp>
        <p:nvSpPr>
          <p:cNvPr id="3" name="Content Placeholder 2"/>
          <p:cNvSpPr>
            <a:spLocks noGrp="1"/>
          </p:cNvSpPr>
          <p:nvPr>
            <p:ph idx="1"/>
          </p:nvPr>
        </p:nvSpPr>
        <p:spPr>
          <a:xfrm>
            <a:off x="597195" y="2060746"/>
            <a:ext cx="10515600" cy="2469928"/>
          </a:xfrm>
        </p:spPr>
        <p:txBody>
          <a:bodyPr>
            <a:noAutofit/>
          </a:bodyPr>
          <a:lstStyle/>
          <a:p>
            <a:pPr marL="0" indent="0" algn="ctr">
              <a:buNone/>
            </a:pPr>
            <a:r>
              <a:rPr lang="en-CA" sz="3200" dirty="0">
                <a:solidFill>
                  <a:srgbClr val="385B4F"/>
                </a:solidFill>
                <a:latin typeface="Montserrat Light" panose="020B0604020202020204" charset="0"/>
                <a:ea typeface="Calibri" panose="020F0502020204030204" pitchFamily="34" charset="0"/>
                <a:cs typeface="Times New Roman" panose="02020603050405020304" pitchFamily="18" charset="0"/>
              </a:rPr>
              <a:t>“</a:t>
            </a:r>
            <a:r>
              <a:rPr lang="en-CA" sz="3200" i="1" dirty="0">
                <a:solidFill>
                  <a:srgbClr val="385B4F"/>
                </a:solidFill>
                <a:latin typeface="Montserrat Light" panose="020B0604020202020204" charset="0"/>
                <a:ea typeface="Calibri" panose="020F0502020204030204" pitchFamily="34" charset="0"/>
                <a:cs typeface="Times New Roman" panose="02020603050405020304" pitchFamily="18" charset="0"/>
              </a:rPr>
              <a:t>Situations in which vulnerable tenants are forced to accommodate unwanted guests in their homes. During home takeovers, vulnerable tenants [may initially] allow people into their homes to fulfill unmet social, economic, and personal needs. In the process, the tenant is threatened physically, financially, and/or psychologically.</a:t>
            </a:r>
            <a:r>
              <a:rPr lang="en-CA" sz="3200" dirty="0">
                <a:solidFill>
                  <a:srgbClr val="385B4F"/>
                </a:solidFill>
                <a:latin typeface="Montserrat Light" panose="020B0604020202020204" charset="0"/>
                <a:ea typeface="Calibri" panose="020F0502020204030204" pitchFamily="34" charset="0"/>
                <a:cs typeface="Times New Roman" panose="02020603050405020304" pitchFamily="18" charset="0"/>
              </a:rPr>
              <a:t>”</a:t>
            </a:r>
          </a:p>
          <a:p>
            <a:pPr algn="ctr"/>
            <a:endParaRPr lang="en-CA" sz="3600" dirty="0"/>
          </a:p>
        </p:txBody>
      </p:sp>
      <p:sp>
        <p:nvSpPr>
          <p:cNvPr id="4" name="TextBox 3"/>
          <p:cNvSpPr txBox="1"/>
          <p:nvPr/>
        </p:nvSpPr>
        <p:spPr>
          <a:xfrm>
            <a:off x="7665155" y="5816887"/>
            <a:ext cx="4418485" cy="707886"/>
          </a:xfrm>
          <a:prstGeom prst="rect">
            <a:avLst/>
          </a:prstGeom>
          <a:noFill/>
        </p:spPr>
        <p:txBody>
          <a:bodyPr wrap="square" rtlCol="0">
            <a:spAutoFit/>
          </a:bodyPr>
          <a:lstStyle/>
          <a:p>
            <a:r>
              <a:rPr lang="en-CA" sz="2000" b="1" dirty="0">
                <a:solidFill>
                  <a:schemeClr val="accent2">
                    <a:lumMod val="75000"/>
                  </a:schemeClr>
                </a:solidFill>
                <a:latin typeface="Montserrat Light" panose="020B0604020202020204" charset="0"/>
              </a:rPr>
              <a:t>The Dream Team, </a:t>
            </a:r>
            <a:br>
              <a:rPr lang="en-CA" sz="2000" b="1" dirty="0">
                <a:solidFill>
                  <a:schemeClr val="accent2">
                    <a:lumMod val="75000"/>
                  </a:schemeClr>
                </a:solidFill>
                <a:latin typeface="Montserrat Light" panose="020B0604020202020204" charset="0"/>
              </a:rPr>
            </a:br>
            <a:r>
              <a:rPr lang="en-CA" sz="2000" b="1" dirty="0">
                <a:solidFill>
                  <a:schemeClr val="accent2">
                    <a:lumMod val="75000"/>
                  </a:schemeClr>
                </a:solidFill>
                <a:latin typeface="Montserrat Light" panose="020B0604020202020204" charset="0"/>
              </a:rPr>
              <a:t>“Safe at Home” Research Project</a:t>
            </a:r>
          </a:p>
        </p:txBody>
      </p:sp>
      <p:sp>
        <p:nvSpPr>
          <p:cNvPr id="5" name="AutoShape 6"/>
          <p:cNvSpPr/>
          <p:nvPr/>
        </p:nvSpPr>
        <p:spPr>
          <a:xfrm>
            <a:off x="444795" y="1336385"/>
            <a:ext cx="10820400" cy="99127"/>
          </a:xfrm>
          <a:prstGeom prst="rect">
            <a:avLst/>
          </a:prstGeom>
          <a:solidFill>
            <a:srgbClr val="B58300"/>
          </a:solidFill>
        </p:spPr>
      </p:sp>
    </p:spTree>
    <p:extLst>
      <p:ext uri="{BB962C8B-B14F-4D97-AF65-F5344CB8AC3E}">
        <p14:creationId xmlns:p14="http://schemas.microsoft.com/office/powerpoint/2010/main" val="132474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46990230"/>
              </p:ext>
            </p:extLst>
          </p:nvPr>
        </p:nvGraphicFramePr>
        <p:xfrm>
          <a:off x="310186" y="1761795"/>
          <a:ext cx="11538913" cy="4267200"/>
        </p:xfrm>
        <a:graphic>
          <a:graphicData uri="http://schemas.openxmlformats.org/drawingml/2006/table">
            <a:tbl>
              <a:tblPr firstRow="1" bandRow="1">
                <a:tableStyleId>{5C22544A-7EE6-4342-B048-85BDC9FD1C3A}</a:tableStyleId>
              </a:tblPr>
              <a:tblGrid>
                <a:gridCol w="6068036">
                  <a:extLst>
                    <a:ext uri="{9D8B030D-6E8A-4147-A177-3AD203B41FA5}">
                      <a16:colId xmlns:a16="http://schemas.microsoft.com/office/drawing/2014/main" val="2329344245"/>
                    </a:ext>
                  </a:extLst>
                </a:gridCol>
                <a:gridCol w="5470877">
                  <a:extLst>
                    <a:ext uri="{9D8B030D-6E8A-4147-A177-3AD203B41FA5}">
                      <a16:colId xmlns:a16="http://schemas.microsoft.com/office/drawing/2014/main" val="2596139733"/>
                    </a:ext>
                  </a:extLst>
                </a:gridCol>
              </a:tblGrid>
              <a:tr h="475040">
                <a:tc>
                  <a:txBody>
                    <a:bodyPr/>
                    <a:lstStyle/>
                    <a:p>
                      <a:pPr algn="ctr"/>
                      <a:r>
                        <a:rPr lang="en-CA" sz="2800" dirty="0"/>
                        <a:t>The Target</a:t>
                      </a:r>
                    </a:p>
                  </a:txBody>
                  <a:tcPr>
                    <a:solidFill>
                      <a:srgbClr val="385B4F"/>
                    </a:solidFill>
                  </a:tcPr>
                </a:tc>
                <a:tc>
                  <a:txBody>
                    <a:bodyPr/>
                    <a:lstStyle/>
                    <a:p>
                      <a:pPr algn="ctr"/>
                      <a:r>
                        <a:rPr lang="en-CA" sz="2800" dirty="0"/>
                        <a:t>The Perpetrator</a:t>
                      </a:r>
                    </a:p>
                  </a:txBody>
                  <a:tcPr>
                    <a:solidFill>
                      <a:srgbClr val="385B4F"/>
                    </a:solidFill>
                  </a:tcPr>
                </a:tc>
                <a:extLst>
                  <a:ext uri="{0D108BD9-81ED-4DB2-BD59-A6C34878D82A}">
                    <a16:rowId xmlns:a16="http://schemas.microsoft.com/office/drawing/2014/main" val="3341283290"/>
                  </a:ext>
                </a:extLst>
              </a:tr>
              <a:tr h="3281463">
                <a:tc>
                  <a:txBody>
                    <a:bodyPr/>
                    <a:lstStyle/>
                    <a:p>
                      <a:r>
                        <a:rPr lang="en-CA" sz="2400" dirty="0"/>
                        <a:t>The rightful occupant of the home/unit</a:t>
                      </a:r>
                    </a:p>
                    <a:p>
                      <a:endParaRPr lang="en-CA" sz="2400" dirty="0"/>
                    </a:p>
                    <a:p>
                      <a:r>
                        <a:rPr lang="en-CA" sz="2400" dirty="0"/>
                        <a:t>Tend to have</a:t>
                      </a:r>
                      <a:r>
                        <a:rPr lang="en-CA" sz="2400" baseline="0" dirty="0"/>
                        <a:t> vulnerabilities</a:t>
                      </a:r>
                    </a:p>
                    <a:p>
                      <a:endParaRPr lang="en-CA" sz="2400" baseline="0" dirty="0"/>
                    </a:p>
                    <a:p>
                      <a:r>
                        <a:rPr lang="en-CA" sz="2400" baseline="0" dirty="0"/>
                        <a:t>Most likely targets: people who have drug dependency, disabilities, mental health issues, were recently/formerly homeless, immigrants, women, single mothers, low-income women with children, and elderly</a:t>
                      </a:r>
                    </a:p>
                    <a:p>
                      <a:endParaRPr lang="en-CA" sz="2400" baseline="0" dirty="0"/>
                    </a:p>
                  </a:txBody>
                  <a:tcPr>
                    <a:solidFill>
                      <a:srgbClr val="B1CFC5"/>
                    </a:solidFill>
                  </a:tcPr>
                </a:tc>
                <a:tc>
                  <a:txBody>
                    <a:bodyPr/>
                    <a:lstStyle/>
                    <a:p>
                      <a:r>
                        <a:rPr lang="en-CA" sz="2400" dirty="0"/>
                        <a:t>The person (or people) taking over the home/unit</a:t>
                      </a:r>
                    </a:p>
                    <a:p>
                      <a:endParaRPr lang="en-CA" sz="2400" dirty="0"/>
                    </a:p>
                    <a:p>
                      <a:r>
                        <a:rPr lang="en-CA" sz="2400" dirty="0"/>
                        <a:t>May be vulnerable and engaging in home takeover to fulfill their own unmet social or economic needs</a:t>
                      </a:r>
                    </a:p>
                  </a:txBody>
                  <a:tcPr>
                    <a:solidFill>
                      <a:srgbClr val="B1CFC5"/>
                    </a:solidFill>
                  </a:tcPr>
                </a:tc>
                <a:extLst>
                  <a:ext uri="{0D108BD9-81ED-4DB2-BD59-A6C34878D82A}">
                    <a16:rowId xmlns:a16="http://schemas.microsoft.com/office/drawing/2014/main" val="3534440250"/>
                  </a:ext>
                </a:extLst>
              </a:tr>
            </a:tbl>
          </a:graphicData>
        </a:graphic>
      </p:graphicFrame>
      <p:sp>
        <p:nvSpPr>
          <p:cNvPr id="4" name="Title 1"/>
          <p:cNvSpPr txBox="1">
            <a:spLocks/>
          </p:cNvSpPr>
          <p:nvPr/>
        </p:nvSpPr>
        <p:spPr>
          <a:xfrm>
            <a:off x="310187" y="181114"/>
            <a:ext cx="1188181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solidFill>
                  <a:srgbClr val="385B4F"/>
                </a:solidFill>
                <a:latin typeface="League Gothic" panose="020B0604020202020204" charset="0"/>
              </a:rPr>
              <a:t>Who is Involved?</a:t>
            </a:r>
          </a:p>
        </p:txBody>
      </p:sp>
      <p:sp>
        <p:nvSpPr>
          <p:cNvPr id="5" name="AutoShape 6"/>
          <p:cNvSpPr/>
          <p:nvPr/>
        </p:nvSpPr>
        <p:spPr>
          <a:xfrm>
            <a:off x="413267" y="1285456"/>
            <a:ext cx="10820400" cy="99127"/>
          </a:xfrm>
          <a:prstGeom prst="rect">
            <a:avLst/>
          </a:prstGeom>
          <a:solidFill>
            <a:srgbClr val="B58300"/>
          </a:solidFill>
        </p:spPr>
      </p:sp>
    </p:spTree>
    <p:extLst>
      <p:ext uri="{BB962C8B-B14F-4D97-AF65-F5344CB8AC3E}">
        <p14:creationId xmlns:p14="http://schemas.microsoft.com/office/powerpoint/2010/main" val="145194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97" y="280065"/>
            <a:ext cx="11510397" cy="1325563"/>
          </a:xfrm>
        </p:spPr>
        <p:txBody>
          <a:bodyPr>
            <a:normAutofit/>
          </a:bodyPr>
          <a:lstStyle/>
          <a:p>
            <a:r>
              <a:rPr lang="en-CA" sz="4800" b="1" dirty="0">
                <a:solidFill>
                  <a:srgbClr val="2B453C"/>
                </a:solidFill>
                <a:latin typeface="League Gothic" panose="020B0604020202020204" charset="0"/>
              </a:rPr>
              <a:t>Four Broad Forms of a Home Takeover</a:t>
            </a:r>
          </a:p>
        </p:txBody>
      </p:sp>
      <p:sp>
        <p:nvSpPr>
          <p:cNvPr id="3" name="Content Placeholder 2"/>
          <p:cNvSpPr>
            <a:spLocks noGrp="1"/>
          </p:cNvSpPr>
          <p:nvPr>
            <p:ph idx="1"/>
          </p:nvPr>
        </p:nvSpPr>
        <p:spPr>
          <a:xfrm>
            <a:off x="625546" y="1685457"/>
            <a:ext cx="11085094" cy="2356772"/>
          </a:xfrm>
        </p:spPr>
        <p:txBody>
          <a:bodyPr>
            <a:normAutofit/>
          </a:bodyPr>
          <a:lstStyle/>
          <a:p>
            <a:pPr marL="514350" lvl="0" indent="-514350">
              <a:buFont typeface="+mj-lt"/>
              <a:buAutoNum type="arabicPeriod"/>
            </a:pPr>
            <a:r>
              <a:rPr lang="en-CA" dirty="0">
                <a:solidFill>
                  <a:srgbClr val="385B4F"/>
                </a:solidFill>
              </a:rPr>
              <a:t>Substance-use related takeovers</a:t>
            </a:r>
          </a:p>
          <a:p>
            <a:pPr marL="514350" lvl="0" indent="-514350">
              <a:buFont typeface="+mj-lt"/>
              <a:buAutoNum type="arabicPeriod"/>
            </a:pPr>
            <a:r>
              <a:rPr lang="en-CA" dirty="0">
                <a:solidFill>
                  <a:srgbClr val="385B4F"/>
                </a:solidFill>
              </a:rPr>
              <a:t>Takeovers related to homelessness</a:t>
            </a:r>
          </a:p>
          <a:p>
            <a:pPr marL="514350" lvl="0" indent="-514350">
              <a:buFont typeface="+mj-lt"/>
              <a:buAutoNum type="arabicPeriod"/>
            </a:pPr>
            <a:r>
              <a:rPr lang="en-CA" dirty="0">
                <a:solidFill>
                  <a:srgbClr val="385B4F"/>
                </a:solidFill>
              </a:rPr>
              <a:t>Takeovers involving older adults</a:t>
            </a:r>
          </a:p>
          <a:p>
            <a:pPr marL="514350" lvl="0" indent="-514350">
              <a:buFont typeface="+mj-lt"/>
              <a:buAutoNum type="arabicPeriod"/>
            </a:pPr>
            <a:r>
              <a:rPr lang="en-CA" dirty="0">
                <a:solidFill>
                  <a:srgbClr val="385B4F"/>
                </a:solidFill>
              </a:rPr>
              <a:t>Takeovers of people with vulnerabilities  </a:t>
            </a:r>
          </a:p>
          <a:p>
            <a:pPr marL="514350" indent="-514350">
              <a:buFont typeface="+mj-lt"/>
              <a:buAutoNum type="arabicPeriod"/>
            </a:pPr>
            <a:endParaRPr lang="en-CA" dirty="0"/>
          </a:p>
        </p:txBody>
      </p:sp>
      <p:sp>
        <p:nvSpPr>
          <p:cNvPr id="5" name="AutoShape 6"/>
          <p:cNvSpPr/>
          <p:nvPr/>
        </p:nvSpPr>
        <p:spPr>
          <a:xfrm>
            <a:off x="412898" y="1252164"/>
            <a:ext cx="10820400" cy="99127"/>
          </a:xfrm>
          <a:prstGeom prst="rect">
            <a:avLst/>
          </a:prstGeom>
          <a:solidFill>
            <a:srgbClr val="B58300"/>
          </a:solidFill>
        </p:spPr>
      </p:sp>
      <p:pic>
        <p:nvPicPr>
          <p:cNvPr id="8" name="Picture 7"/>
          <p:cNvPicPr>
            <a:picLocks noChangeAspect="1"/>
          </p:cNvPicPr>
          <p:nvPr/>
        </p:nvPicPr>
        <p:blipFill>
          <a:blip r:embed="rId3"/>
          <a:stretch>
            <a:fillRect/>
          </a:stretch>
        </p:blipFill>
        <p:spPr>
          <a:xfrm>
            <a:off x="2719988" y="3908756"/>
            <a:ext cx="6896211" cy="2651532"/>
          </a:xfrm>
          <a:prstGeom prst="rect">
            <a:avLst/>
          </a:prstGeom>
        </p:spPr>
      </p:pic>
    </p:spTree>
    <p:extLst>
      <p:ext uri="{BB962C8B-B14F-4D97-AF65-F5344CB8AC3E}">
        <p14:creationId xmlns:p14="http://schemas.microsoft.com/office/powerpoint/2010/main" val="413387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6" y="269432"/>
            <a:ext cx="10515600" cy="1325563"/>
          </a:xfrm>
        </p:spPr>
        <p:txBody>
          <a:bodyPr>
            <a:normAutofit/>
          </a:bodyPr>
          <a:lstStyle/>
          <a:p>
            <a:r>
              <a:rPr lang="en-CA" sz="5400" b="1" dirty="0">
                <a:solidFill>
                  <a:srgbClr val="385B4F"/>
                </a:solidFill>
                <a:latin typeface="League Gothic" panose="020B0604020202020204" charset="0"/>
              </a:rPr>
              <a:t>Harms &amp; Impacts</a:t>
            </a:r>
          </a:p>
        </p:txBody>
      </p:sp>
      <p:pic>
        <p:nvPicPr>
          <p:cNvPr id="409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4195011"/>
            <a:ext cx="3994484" cy="266298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p:cNvSpPr/>
          <p:nvPr/>
        </p:nvSpPr>
        <p:spPr>
          <a:xfrm>
            <a:off x="487326" y="1495868"/>
            <a:ext cx="10820400" cy="99127"/>
          </a:xfrm>
          <a:prstGeom prst="rect">
            <a:avLst/>
          </a:prstGeom>
          <a:solidFill>
            <a:srgbClr val="B58300"/>
          </a:solidFill>
        </p:spPr>
      </p:sp>
    </p:spTree>
    <p:extLst>
      <p:ext uri="{BB962C8B-B14F-4D97-AF65-F5344CB8AC3E}">
        <p14:creationId xmlns:p14="http://schemas.microsoft.com/office/powerpoint/2010/main" val="260093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26" y="269432"/>
            <a:ext cx="10515600" cy="1325563"/>
          </a:xfrm>
        </p:spPr>
        <p:txBody>
          <a:bodyPr>
            <a:normAutofit/>
          </a:bodyPr>
          <a:lstStyle/>
          <a:p>
            <a:r>
              <a:rPr lang="en-CA" sz="5400" b="1" dirty="0">
                <a:solidFill>
                  <a:srgbClr val="385B4F"/>
                </a:solidFill>
                <a:latin typeface="League Gothic" panose="020B0604020202020204" charset="0"/>
              </a:rPr>
              <a:t>Harms &amp; Impacts</a:t>
            </a:r>
          </a:p>
        </p:txBody>
      </p:sp>
      <p:pic>
        <p:nvPicPr>
          <p:cNvPr id="409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4195011"/>
            <a:ext cx="3994484" cy="26629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01233" y="1837920"/>
            <a:ext cx="4743893" cy="4351338"/>
          </a:xfrm>
        </p:spPr>
        <p:txBody>
          <a:bodyPr/>
          <a:lstStyle/>
          <a:p>
            <a:pPr marL="0" indent="0">
              <a:buNone/>
            </a:pPr>
            <a:r>
              <a:rPr lang="en-CA" b="1" dirty="0">
                <a:solidFill>
                  <a:srgbClr val="2B453C"/>
                </a:solidFill>
              </a:rPr>
              <a:t>Direct Consequences</a:t>
            </a:r>
            <a:r>
              <a:rPr lang="en-CA" dirty="0">
                <a:solidFill>
                  <a:srgbClr val="2B453C"/>
                </a:solidFill>
              </a:rPr>
              <a:t>:</a:t>
            </a:r>
          </a:p>
          <a:p>
            <a:pPr lvl="1"/>
            <a:r>
              <a:rPr lang="en-CA" dirty="0">
                <a:solidFill>
                  <a:srgbClr val="2B453C"/>
                </a:solidFill>
              </a:rPr>
              <a:t>Eviction / Loss of housing</a:t>
            </a:r>
          </a:p>
          <a:p>
            <a:pPr lvl="1"/>
            <a:r>
              <a:rPr lang="en-CA" dirty="0">
                <a:solidFill>
                  <a:srgbClr val="2B453C"/>
                </a:solidFill>
              </a:rPr>
              <a:t>Criminal charges</a:t>
            </a:r>
          </a:p>
          <a:p>
            <a:pPr lvl="1"/>
            <a:r>
              <a:rPr lang="en-CA" dirty="0">
                <a:solidFill>
                  <a:srgbClr val="2B453C"/>
                </a:solidFill>
              </a:rPr>
              <a:t>Financial cost</a:t>
            </a:r>
          </a:p>
          <a:p>
            <a:pPr lvl="1"/>
            <a:r>
              <a:rPr lang="en-CA" dirty="0">
                <a:solidFill>
                  <a:srgbClr val="2B453C"/>
                </a:solidFill>
              </a:rPr>
              <a:t>Safety issues</a:t>
            </a:r>
          </a:p>
          <a:p>
            <a:pPr lvl="1"/>
            <a:r>
              <a:rPr lang="en-CA" dirty="0">
                <a:solidFill>
                  <a:srgbClr val="2B453C"/>
                </a:solidFill>
              </a:rPr>
              <a:t>Theft</a:t>
            </a:r>
          </a:p>
          <a:p>
            <a:pPr lvl="1"/>
            <a:r>
              <a:rPr lang="en-CA" dirty="0">
                <a:solidFill>
                  <a:srgbClr val="2B453C"/>
                </a:solidFill>
              </a:rPr>
              <a:t>Loss of control over own home</a:t>
            </a:r>
          </a:p>
          <a:p>
            <a:pPr lvl="1"/>
            <a:r>
              <a:rPr lang="en-CA" dirty="0">
                <a:solidFill>
                  <a:srgbClr val="2B453C"/>
                </a:solidFill>
              </a:rPr>
              <a:t>Abuse</a:t>
            </a:r>
          </a:p>
        </p:txBody>
      </p:sp>
      <p:sp>
        <p:nvSpPr>
          <p:cNvPr id="4" name="AutoShape 6"/>
          <p:cNvSpPr/>
          <p:nvPr/>
        </p:nvSpPr>
        <p:spPr>
          <a:xfrm>
            <a:off x="487326" y="1495868"/>
            <a:ext cx="10820400" cy="99127"/>
          </a:xfrm>
          <a:prstGeom prst="rect">
            <a:avLst/>
          </a:prstGeom>
          <a:solidFill>
            <a:srgbClr val="B58300"/>
          </a:solidFill>
        </p:spPr>
      </p:sp>
      <p:sp>
        <p:nvSpPr>
          <p:cNvPr id="5" name="Content Placeholder 2"/>
          <p:cNvSpPr txBox="1">
            <a:spLocks/>
          </p:cNvSpPr>
          <p:nvPr/>
        </p:nvSpPr>
        <p:spPr>
          <a:xfrm>
            <a:off x="6203113" y="1837920"/>
            <a:ext cx="5771707" cy="4734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2B453C"/>
                </a:solidFill>
              </a:rPr>
              <a:t>Personal Consequences:</a:t>
            </a:r>
          </a:p>
          <a:p>
            <a:r>
              <a:rPr lang="en-CA" sz="2400" dirty="0">
                <a:solidFill>
                  <a:srgbClr val="2B453C"/>
                </a:solidFill>
              </a:rPr>
              <a:t>Mental &amp; physical health consequences</a:t>
            </a:r>
          </a:p>
          <a:p>
            <a:r>
              <a:rPr lang="en-CA" sz="2400" dirty="0">
                <a:solidFill>
                  <a:srgbClr val="2B453C"/>
                </a:solidFill>
              </a:rPr>
              <a:t>Loss of dignity</a:t>
            </a:r>
          </a:p>
          <a:p>
            <a:r>
              <a:rPr lang="en-CA" sz="2400" dirty="0">
                <a:solidFill>
                  <a:srgbClr val="2B453C"/>
                </a:solidFill>
              </a:rPr>
              <a:t>Decreased self-esteem</a:t>
            </a:r>
          </a:p>
          <a:p>
            <a:r>
              <a:rPr lang="en-CA" sz="2400" dirty="0">
                <a:solidFill>
                  <a:srgbClr val="2B453C"/>
                </a:solidFill>
              </a:rPr>
              <a:t>Loss of self-control and power</a:t>
            </a:r>
          </a:p>
          <a:p>
            <a:endParaRPr lang="en-CA" sz="2400" dirty="0">
              <a:solidFill>
                <a:srgbClr val="2B453C"/>
              </a:solidFill>
            </a:endParaRPr>
          </a:p>
          <a:p>
            <a:pPr marL="0" indent="0">
              <a:buNone/>
            </a:pPr>
            <a:r>
              <a:rPr lang="en-CA" b="1" dirty="0">
                <a:solidFill>
                  <a:srgbClr val="2B453C"/>
                </a:solidFill>
              </a:rPr>
              <a:t>Other Possible Consequences:</a:t>
            </a:r>
          </a:p>
          <a:p>
            <a:r>
              <a:rPr lang="en-CA" sz="2400" dirty="0">
                <a:solidFill>
                  <a:srgbClr val="2B453C"/>
                </a:solidFill>
              </a:rPr>
              <a:t>Sexual exploitation</a:t>
            </a:r>
          </a:p>
          <a:p>
            <a:r>
              <a:rPr lang="en-CA" sz="2400" dirty="0">
                <a:solidFill>
                  <a:srgbClr val="2B453C"/>
                </a:solidFill>
              </a:rPr>
              <a:t>Forced labour</a:t>
            </a:r>
          </a:p>
          <a:p>
            <a:r>
              <a:rPr lang="en-CA" sz="2400" dirty="0">
                <a:solidFill>
                  <a:srgbClr val="2B453C"/>
                </a:solidFill>
              </a:rPr>
              <a:t>Children may feel scared/confused</a:t>
            </a:r>
          </a:p>
        </p:txBody>
      </p:sp>
    </p:spTree>
    <p:extLst>
      <p:ext uri="{BB962C8B-B14F-4D97-AF65-F5344CB8AC3E}">
        <p14:creationId xmlns:p14="http://schemas.microsoft.com/office/powerpoint/2010/main" val="2334859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45145</TotalTime>
  <Words>2846</Words>
  <Application>Microsoft Office PowerPoint</Application>
  <PresentationFormat>Widescreen</PresentationFormat>
  <Paragraphs>288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Gill Sans MT Ext Condensed Bold</vt:lpstr>
      <vt:lpstr>League Gothic</vt:lpstr>
      <vt:lpstr>Montserrat Light</vt:lpstr>
      <vt:lpstr>Wingdings</vt:lpstr>
      <vt:lpstr>Office Theme</vt:lpstr>
      <vt:lpstr>PowerPoint Presentation</vt:lpstr>
      <vt:lpstr>PowerPoint Presentation</vt:lpstr>
      <vt:lpstr>PowerPoint Presentation</vt:lpstr>
      <vt:lpstr>PowerPoint Presentation</vt:lpstr>
      <vt:lpstr>What is a Home Takeover?</vt:lpstr>
      <vt:lpstr>PowerPoint Presentation</vt:lpstr>
      <vt:lpstr>Four Broad Forms of a Home Takeover</vt:lpstr>
      <vt:lpstr>Harms &amp; Impacts</vt:lpstr>
      <vt:lpstr>Harms &amp; Impacts</vt:lpstr>
      <vt:lpstr>Key Factors Contributing to a Home Takeover</vt:lpstr>
      <vt:lpstr>PowerPoint Presentation</vt:lpstr>
      <vt:lpstr>Engaging with Indigenous Organizations </vt:lpstr>
      <vt:lpstr>Prevention</vt:lpstr>
      <vt:lpstr>Prevention Resources </vt:lpstr>
      <vt:lpstr>Identifying a Home Takeover</vt:lpstr>
      <vt:lpstr>Identification Resources</vt:lpstr>
      <vt:lpstr>Intervention – What can you do?</vt:lpstr>
      <vt:lpstr>Intervention Resources</vt:lpstr>
      <vt:lpstr>Recovery</vt:lpstr>
      <vt:lpstr>Opportunities for Action</vt:lpstr>
      <vt:lpstr>Opportunities for Action</vt:lpstr>
      <vt:lpstr>Where to find more information: </vt:lpstr>
      <vt:lpstr>PowerPoint Presentation</vt:lpstr>
    </vt:vector>
  </TitlesOfParts>
  <Company>GBHU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Kaela Sales</dc:creator>
  <cp:lastModifiedBy>Lisa Alguire</cp:lastModifiedBy>
  <cp:revision>136</cp:revision>
  <cp:lastPrinted>2022-09-12T14:02:28Z</cp:lastPrinted>
  <dcterms:created xsi:type="dcterms:W3CDTF">2022-06-14T19:11:54Z</dcterms:created>
  <dcterms:modified xsi:type="dcterms:W3CDTF">2023-03-23T13:43:20Z</dcterms:modified>
</cp:coreProperties>
</file>