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3"/>
  </p:notesMasterIdLst>
  <p:sldIdLst>
    <p:sldId id="310" r:id="rId5"/>
    <p:sldId id="293" r:id="rId6"/>
    <p:sldId id="319" r:id="rId7"/>
    <p:sldId id="264" r:id="rId8"/>
    <p:sldId id="266" r:id="rId9"/>
    <p:sldId id="309" r:id="rId10"/>
    <p:sldId id="294" r:id="rId11"/>
    <p:sldId id="259" r:id="rId12"/>
    <p:sldId id="311" r:id="rId13"/>
    <p:sldId id="308" r:id="rId14"/>
    <p:sldId id="312" r:id="rId15"/>
    <p:sldId id="313" r:id="rId16"/>
    <p:sldId id="320" r:id="rId17"/>
    <p:sldId id="322" r:id="rId18"/>
    <p:sldId id="323" r:id="rId19"/>
    <p:sldId id="317" r:id="rId20"/>
    <p:sldId id="316" r:id="rId21"/>
    <p:sldId id="318" r:id="rId2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DDB5"/>
    <a:srgbClr val="DFC27B"/>
    <a:srgbClr val="C3F0EF"/>
    <a:srgbClr val="67DAD7"/>
    <a:srgbClr val="FFE593"/>
    <a:srgbClr val="B7ECEB"/>
    <a:srgbClr val="FFF4D1"/>
    <a:srgbClr val="9FE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48" autoAdjust="0"/>
    <p:restoredTop sz="66214" autoAdjust="0"/>
  </p:normalViewPr>
  <p:slideViewPr>
    <p:cSldViewPr>
      <p:cViewPr varScale="1">
        <p:scale>
          <a:sx n="74" d="100"/>
          <a:sy n="74" d="100"/>
        </p:scale>
        <p:origin x="175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6" d="100"/>
          <a:sy n="66" d="100"/>
        </p:scale>
        <p:origin x="-2760" y="-11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A06976-FC16-489F-A71D-ACB05CFEFE1D}" type="doc">
      <dgm:prSet loTypeId="urn:microsoft.com/office/officeart/2005/8/layout/rings+Icon" loCatId="relationship" qsTypeId="urn:microsoft.com/office/officeart/2005/8/quickstyle/3d3" qsCatId="3D" csTypeId="urn:microsoft.com/office/officeart/2005/8/colors/accent1_2" csCatId="accent1" phldr="1"/>
      <dgm:spPr/>
    </dgm:pt>
    <dgm:pt modelId="{F039CFF3-C979-4BB9-9823-544C0A7113A6}">
      <dgm:prSet phldrT="[Text]"/>
      <dgm:spPr/>
      <dgm:t>
        <a:bodyPr/>
        <a:lstStyle/>
        <a:p>
          <a:r>
            <a:rPr lang="en-US" dirty="0" smtClean="0"/>
            <a:t>Built Environment</a:t>
          </a:r>
          <a:endParaRPr lang="en-CA" dirty="0"/>
        </a:p>
      </dgm:t>
    </dgm:pt>
    <dgm:pt modelId="{8ECF8F82-2111-4584-84CC-00448FD5B236}" type="parTrans" cxnId="{4E759968-8B82-4901-9D0C-98D54126509D}">
      <dgm:prSet/>
      <dgm:spPr/>
      <dgm:t>
        <a:bodyPr/>
        <a:lstStyle/>
        <a:p>
          <a:endParaRPr lang="en-CA"/>
        </a:p>
      </dgm:t>
    </dgm:pt>
    <dgm:pt modelId="{F760B4E1-104B-4212-A451-4C01C46B6949}" type="sibTrans" cxnId="{4E759968-8B82-4901-9D0C-98D54126509D}">
      <dgm:prSet/>
      <dgm:spPr/>
      <dgm:t>
        <a:bodyPr/>
        <a:lstStyle/>
        <a:p>
          <a:endParaRPr lang="en-CA"/>
        </a:p>
      </dgm:t>
    </dgm:pt>
    <dgm:pt modelId="{E0D8814B-D7AC-4F17-843F-656CE13738AD}">
      <dgm:prSet phldrT="[Text]"/>
      <dgm:spPr/>
      <dgm:t>
        <a:bodyPr/>
        <a:lstStyle/>
        <a:p>
          <a:r>
            <a:rPr lang="en-US" dirty="0" smtClean="0"/>
            <a:t>Social Environment</a:t>
          </a:r>
          <a:endParaRPr lang="en-CA" dirty="0"/>
        </a:p>
      </dgm:t>
    </dgm:pt>
    <dgm:pt modelId="{3AF77E3C-D8FC-4566-96FE-EA61E970C8ED}" type="parTrans" cxnId="{DB74F769-3D25-46FF-83F4-88600FE77A6E}">
      <dgm:prSet/>
      <dgm:spPr/>
      <dgm:t>
        <a:bodyPr/>
        <a:lstStyle/>
        <a:p>
          <a:endParaRPr lang="en-CA"/>
        </a:p>
      </dgm:t>
    </dgm:pt>
    <dgm:pt modelId="{EBBAA337-0BFC-4928-B5B8-3834948936F3}" type="sibTrans" cxnId="{DB74F769-3D25-46FF-83F4-88600FE77A6E}">
      <dgm:prSet/>
      <dgm:spPr/>
      <dgm:t>
        <a:bodyPr/>
        <a:lstStyle/>
        <a:p>
          <a:endParaRPr lang="en-CA"/>
        </a:p>
      </dgm:t>
    </dgm:pt>
    <dgm:pt modelId="{AD77DFF9-3CBF-4A4E-B009-3EB1A8DF9B74}">
      <dgm:prSet phldrT="[Text]"/>
      <dgm:spPr/>
      <dgm:t>
        <a:bodyPr/>
        <a:lstStyle/>
        <a:p>
          <a:r>
            <a:rPr lang="en-US" dirty="0" smtClean="0"/>
            <a:t>Natural Environment</a:t>
          </a:r>
          <a:endParaRPr lang="en-CA" dirty="0"/>
        </a:p>
      </dgm:t>
    </dgm:pt>
    <dgm:pt modelId="{9A82F2D3-0AD0-40DC-B481-45B584491A49}" type="parTrans" cxnId="{63C8FD3C-DD89-42AA-B608-53AC0C7C7EE7}">
      <dgm:prSet/>
      <dgm:spPr/>
      <dgm:t>
        <a:bodyPr/>
        <a:lstStyle/>
        <a:p>
          <a:endParaRPr lang="en-CA"/>
        </a:p>
      </dgm:t>
    </dgm:pt>
    <dgm:pt modelId="{7583CFCB-6733-4E47-81A2-D0B7B9D16D62}" type="sibTrans" cxnId="{63C8FD3C-DD89-42AA-B608-53AC0C7C7EE7}">
      <dgm:prSet/>
      <dgm:spPr/>
      <dgm:t>
        <a:bodyPr/>
        <a:lstStyle/>
        <a:p>
          <a:endParaRPr lang="en-CA"/>
        </a:p>
      </dgm:t>
    </dgm:pt>
    <dgm:pt modelId="{3F38D2AB-DD25-426A-8EB8-77790C594A34}" type="pres">
      <dgm:prSet presAssocID="{BEA06976-FC16-489F-A71D-ACB05CFEFE1D}" presName="Name0" presStyleCnt="0">
        <dgm:presLayoutVars>
          <dgm:chMax val="7"/>
          <dgm:dir/>
          <dgm:resizeHandles val="exact"/>
        </dgm:presLayoutVars>
      </dgm:prSet>
      <dgm:spPr/>
    </dgm:pt>
    <dgm:pt modelId="{C1572BFF-AA0F-4D4C-B4E1-DD92F6B0828D}" type="pres">
      <dgm:prSet presAssocID="{BEA06976-FC16-489F-A71D-ACB05CFEFE1D}" presName="ellipse1" presStyleLbl="vennNode1" presStyleIdx="0" presStyleCnt="3" custLinFactNeighborX="1063" custLinFactNeighborY="8440">
        <dgm:presLayoutVars>
          <dgm:bulletEnabled val="1"/>
        </dgm:presLayoutVars>
      </dgm:prSet>
      <dgm:spPr/>
      <dgm:t>
        <a:bodyPr/>
        <a:lstStyle/>
        <a:p>
          <a:endParaRPr lang="en-CA"/>
        </a:p>
      </dgm:t>
    </dgm:pt>
    <dgm:pt modelId="{30711A4E-4BAC-4A9E-8A4B-2F1C986DDB7C}" type="pres">
      <dgm:prSet presAssocID="{BEA06976-FC16-489F-A71D-ACB05CFEFE1D}" presName="ellipse2" presStyleLbl="vennNode1" presStyleIdx="1" presStyleCnt="3" custLinFactNeighborX="-30" custLinFactNeighborY="2762">
        <dgm:presLayoutVars>
          <dgm:bulletEnabled val="1"/>
        </dgm:presLayoutVars>
      </dgm:prSet>
      <dgm:spPr/>
      <dgm:t>
        <a:bodyPr/>
        <a:lstStyle/>
        <a:p>
          <a:endParaRPr lang="en-CA"/>
        </a:p>
      </dgm:t>
    </dgm:pt>
    <dgm:pt modelId="{D1FE2E18-6C44-4C5C-8A51-6677A2A5A563}" type="pres">
      <dgm:prSet presAssocID="{BEA06976-FC16-489F-A71D-ACB05CFEFE1D}" presName="ellipse3" presStyleLbl="vennNode1" presStyleIdx="2" presStyleCnt="3" custLinFactNeighborX="-7053" custLinFactNeighborY="7309">
        <dgm:presLayoutVars>
          <dgm:bulletEnabled val="1"/>
        </dgm:presLayoutVars>
      </dgm:prSet>
      <dgm:spPr/>
      <dgm:t>
        <a:bodyPr/>
        <a:lstStyle/>
        <a:p>
          <a:endParaRPr lang="en-CA"/>
        </a:p>
      </dgm:t>
    </dgm:pt>
  </dgm:ptLst>
  <dgm:cxnLst>
    <dgm:cxn modelId="{D4E14983-D1F0-43CB-8D7E-CA1F6DAD0C64}" type="presOf" srcId="{BEA06976-FC16-489F-A71D-ACB05CFEFE1D}" destId="{3F38D2AB-DD25-426A-8EB8-77790C594A34}" srcOrd="0" destOrd="0" presId="urn:microsoft.com/office/officeart/2005/8/layout/rings+Icon"/>
    <dgm:cxn modelId="{63C8FD3C-DD89-42AA-B608-53AC0C7C7EE7}" srcId="{BEA06976-FC16-489F-A71D-ACB05CFEFE1D}" destId="{AD77DFF9-3CBF-4A4E-B009-3EB1A8DF9B74}" srcOrd="2" destOrd="0" parTransId="{9A82F2D3-0AD0-40DC-B481-45B584491A49}" sibTransId="{7583CFCB-6733-4E47-81A2-D0B7B9D16D62}"/>
    <dgm:cxn modelId="{DB74F769-3D25-46FF-83F4-88600FE77A6E}" srcId="{BEA06976-FC16-489F-A71D-ACB05CFEFE1D}" destId="{E0D8814B-D7AC-4F17-843F-656CE13738AD}" srcOrd="1" destOrd="0" parTransId="{3AF77E3C-D8FC-4566-96FE-EA61E970C8ED}" sibTransId="{EBBAA337-0BFC-4928-B5B8-3834948936F3}"/>
    <dgm:cxn modelId="{7FD45D0C-ECA3-43A0-B47B-8713D128485B}" type="presOf" srcId="{E0D8814B-D7AC-4F17-843F-656CE13738AD}" destId="{30711A4E-4BAC-4A9E-8A4B-2F1C986DDB7C}" srcOrd="0" destOrd="0" presId="urn:microsoft.com/office/officeart/2005/8/layout/rings+Icon"/>
    <dgm:cxn modelId="{251AC215-99A6-4D90-8240-C29C739541DD}" type="presOf" srcId="{F039CFF3-C979-4BB9-9823-544C0A7113A6}" destId="{C1572BFF-AA0F-4D4C-B4E1-DD92F6B0828D}" srcOrd="0" destOrd="0" presId="urn:microsoft.com/office/officeart/2005/8/layout/rings+Icon"/>
    <dgm:cxn modelId="{4E759968-8B82-4901-9D0C-98D54126509D}" srcId="{BEA06976-FC16-489F-A71D-ACB05CFEFE1D}" destId="{F039CFF3-C979-4BB9-9823-544C0A7113A6}" srcOrd="0" destOrd="0" parTransId="{8ECF8F82-2111-4584-84CC-00448FD5B236}" sibTransId="{F760B4E1-104B-4212-A451-4C01C46B6949}"/>
    <dgm:cxn modelId="{C473AD2B-06E6-40AE-B423-68C77E460401}" type="presOf" srcId="{AD77DFF9-3CBF-4A4E-B009-3EB1A8DF9B74}" destId="{D1FE2E18-6C44-4C5C-8A51-6677A2A5A563}" srcOrd="0" destOrd="0" presId="urn:microsoft.com/office/officeart/2005/8/layout/rings+Icon"/>
    <dgm:cxn modelId="{B3F7DDE5-8A32-42D9-9826-2413CA9EAB22}" type="presParOf" srcId="{3F38D2AB-DD25-426A-8EB8-77790C594A34}" destId="{C1572BFF-AA0F-4D4C-B4E1-DD92F6B0828D}" srcOrd="0" destOrd="0" presId="urn:microsoft.com/office/officeart/2005/8/layout/rings+Icon"/>
    <dgm:cxn modelId="{614E20C1-7778-4335-B86C-12F424681769}" type="presParOf" srcId="{3F38D2AB-DD25-426A-8EB8-77790C594A34}" destId="{30711A4E-4BAC-4A9E-8A4B-2F1C986DDB7C}" srcOrd="1" destOrd="0" presId="urn:microsoft.com/office/officeart/2005/8/layout/rings+Icon"/>
    <dgm:cxn modelId="{CC11969F-0F86-40FD-B621-7B374FDEFF6C}" type="presParOf" srcId="{3F38D2AB-DD25-426A-8EB8-77790C594A34}" destId="{D1FE2E18-6C44-4C5C-8A51-6677A2A5A563}"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82B034-1E7A-4BCC-8F34-0779AA7A6672}" type="doc">
      <dgm:prSet loTypeId="urn:microsoft.com/office/officeart/2005/8/layout/default" loCatId="list" qsTypeId="urn:microsoft.com/office/officeart/2005/8/quickstyle/simple3" qsCatId="simple" csTypeId="urn:microsoft.com/office/officeart/2005/8/colors/accent2_2" csCatId="accent2" phldr="1"/>
      <dgm:spPr/>
      <dgm:t>
        <a:bodyPr/>
        <a:lstStyle/>
        <a:p>
          <a:endParaRPr lang="en-CA"/>
        </a:p>
      </dgm:t>
    </dgm:pt>
    <dgm:pt modelId="{F752F04B-FA1A-435A-B87C-46CCEC4401B3}">
      <dgm:prSet phldrT="[Text]"/>
      <dgm:spPr/>
      <dgm:t>
        <a:bodyPr/>
        <a:lstStyle/>
        <a:p>
          <a:r>
            <a:rPr lang="en-US" dirty="0" smtClean="0"/>
            <a:t>Many would be surprised to learn that the greatest contribution to the health of the nation over the past 150 years was made, not by doctors or hospitals, but by local governments.</a:t>
          </a:r>
          <a:endParaRPr lang="en-CA" dirty="0"/>
        </a:p>
      </dgm:t>
    </dgm:pt>
    <dgm:pt modelId="{6A40D132-4740-41E1-86E8-76AAE1738369}" type="parTrans" cxnId="{296C47DE-EE68-4FBD-8E82-67EF60EE9299}">
      <dgm:prSet/>
      <dgm:spPr/>
      <dgm:t>
        <a:bodyPr/>
        <a:lstStyle/>
        <a:p>
          <a:endParaRPr lang="en-CA"/>
        </a:p>
      </dgm:t>
    </dgm:pt>
    <dgm:pt modelId="{348E8906-DA0C-4405-BF74-C60EEC6C14B5}" type="sibTrans" cxnId="{296C47DE-EE68-4FBD-8E82-67EF60EE9299}">
      <dgm:prSet/>
      <dgm:spPr/>
      <dgm:t>
        <a:bodyPr/>
        <a:lstStyle/>
        <a:p>
          <a:endParaRPr lang="en-CA"/>
        </a:p>
      </dgm:t>
    </dgm:pt>
    <dgm:pt modelId="{F6F5E948-6EDE-40A2-AE3F-F43012CC682B}">
      <dgm:prSet/>
      <dgm:spPr/>
      <dgm:t>
        <a:bodyPr/>
        <a:lstStyle/>
        <a:p>
          <a:r>
            <a:rPr lang="en-US" dirty="0" smtClean="0"/>
            <a:t>Dr. Jessie Parfitt, Public Health Physician</a:t>
          </a:r>
        </a:p>
      </dgm:t>
    </dgm:pt>
    <dgm:pt modelId="{060525D6-8935-49EC-90A6-D9961B5D1AE9}" type="parTrans" cxnId="{04DABF70-4568-494F-BD58-79D5E6DDE343}">
      <dgm:prSet/>
      <dgm:spPr/>
      <dgm:t>
        <a:bodyPr/>
        <a:lstStyle/>
        <a:p>
          <a:endParaRPr lang="en-CA"/>
        </a:p>
      </dgm:t>
    </dgm:pt>
    <dgm:pt modelId="{126D1ED4-61CA-41F8-91D5-40A6D2452AFB}" type="sibTrans" cxnId="{04DABF70-4568-494F-BD58-79D5E6DDE343}">
      <dgm:prSet/>
      <dgm:spPr/>
      <dgm:t>
        <a:bodyPr/>
        <a:lstStyle/>
        <a:p>
          <a:endParaRPr lang="en-CA"/>
        </a:p>
      </dgm:t>
    </dgm:pt>
    <dgm:pt modelId="{39CA86CA-FEEF-4AA9-876B-5998B63C934E}" type="pres">
      <dgm:prSet presAssocID="{CE82B034-1E7A-4BCC-8F34-0779AA7A6672}" presName="diagram" presStyleCnt="0">
        <dgm:presLayoutVars>
          <dgm:dir/>
          <dgm:resizeHandles val="exact"/>
        </dgm:presLayoutVars>
      </dgm:prSet>
      <dgm:spPr/>
      <dgm:t>
        <a:bodyPr/>
        <a:lstStyle/>
        <a:p>
          <a:endParaRPr lang="en-CA"/>
        </a:p>
      </dgm:t>
    </dgm:pt>
    <dgm:pt modelId="{0F27A0A5-39B6-43B2-BFDC-4D724FAC962E}" type="pres">
      <dgm:prSet presAssocID="{F752F04B-FA1A-435A-B87C-46CCEC4401B3}" presName="node" presStyleLbl="node1" presStyleIdx="0" presStyleCnt="1" custLinFactNeighborX="-1103" custLinFactNeighborY="1061">
        <dgm:presLayoutVars>
          <dgm:bulletEnabled val="1"/>
        </dgm:presLayoutVars>
      </dgm:prSet>
      <dgm:spPr/>
      <dgm:t>
        <a:bodyPr/>
        <a:lstStyle/>
        <a:p>
          <a:endParaRPr lang="en-CA"/>
        </a:p>
      </dgm:t>
    </dgm:pt>
  </dgm:ptLst>
  <dgm:cxnLst>
    <dgm:cxn modelId="{04DABF70-4568-494F-BD58-79D5E6DDE343}" srcId="{F752F04B-FA1A-435A-B87C-46CCEC4401B3}" destId="{F6F5E948-6EDE-40A2-AE3F-F43012CC682B}" srcOrd="0" destOrd="0" parTransId="{060525D6-8935-49EC-90A6-D9961B5D1AE9}" sibTransId="{126D1ED4-61CA-41F8-91D5-40A6D2452AFB}"/>
    <dgm:cxn modelId="{296C47DE-EE68-4FBD-8E82-67EF60EE9299}" srcId="{CE82B034-1E7A-4BCC-8F34-0779AA7A6672}" destId="{F752F04B-FA1A-435A-B87C-46CCEC4401B3}" srcOrd="0" destOrd="0" parTransId="{6A40D132-4740-41E1-86E8-76AAE1738369}" sibTransId="{348E8906-DA0C-4405-BF74-C60EEC6C14B5}"/>
    <dgm:cxn modelId="{D63C0180-C42A-41BA-916C-FAE52D74CA0B}" type="presOf" srcId="{CE82B034-1E7A-4BCC-8F34-0779AA7A6672}" destId="{39CA86CA-FEEF-4AA9-876B-5998B63C934E}" srcOrd="0" destOrd="0" presId="urn:microsoft.com/office/officeart/2005/8/layout/default"/>
    <dgm:cxn modelId="{9EF69314-957B-4092-B5D8-297169236E58}" type="presOf" srcId="{F6F5E948-6EDE-40A2-AE3F-F43012CC682B}" destId="{0F27A0A5-39B6-43B2-BFDC-4D724FAC962E}" srcOrd="0" destOrd="1" presId="urn:microsoft.com/office/officeart/2005/8/layout/default"/>
    <dgm:cxn modelId="{DA9DBFD0-16DD-4E7A-A906-848C06D05485}" type="presOf" srcId="{F752F04B-FA1A-435A-B87C-46CCEC4401B3}" destId="{0F27A0A5-39B6-43B2-BFDC-4D724FAC962E}" srcOrd="0" destOrd="0" presId="urn:microsoft.com/office/officeart/2005/8/layout/default"/>
    <dgm:cxn modelId="{9878E557-4DCA-4A16-A8F8-54962D8342E9}" type="presParOf" srcId="{39CA86CA-FEEF-4AA9-876B-5998B63C934E}" destId="{0F27A0A5-39B6-43B2-BFDC-4D724FAC962E}"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7A532F-7E05-4730-A43A-EFCA91A3510A}" type="doc">
      <dgm:prSet loTypeId="urn:microsoft.com/office/officeart/2005/8/layout/hierarchy4" loCatId="relationship" qsTypeId="urn:microsoft.com/office/officeart/2005/8/quickstyle/simple1" qsCatId="simple" csTypeId="urn:microsoft.com/office/officeart/2005/8/colors/accent1_2" csCatId="accent1" phldr="1"/>
      <dgm:spPr/>
    </dgm:pt>
    <dgm:pt modelId="{FFC52D15-DE89-4AA8-90C5-CE5692CBF0A6}">
      <dgm:prSet phldrT="[Text]"/>
      <dgm:spPr/>
      <dgm:t>
        <a:bodyPr/>
        <a:lstStyle/>
        <a:p>
          <a:r>
            <a:rPr lang="en-CA" b="1" dirty="0" smtClean="0"/>
            <a:t>Complex Health Challenges</a:t>
          </a:r>
          <a:endParaRPr lang="en-CA" b="1" dirty="0"/>
        </a:p>
      </dgm:t>
    </dgm:pt>
    <dgm:pt modelId="{6E796A7B-8BDE-4399-BB57-C155F61066BD}" type="parTrans" cxnId="{B717D684-4513-4F17-B67F-13FBF73D0E62}">
      <dgm:prSet/>
      <dgm:spPr/>
      <dgm:t>
        <a:bodyPr/>
        <a:lstStyle/>
        <a:p>
          <a:endParaRPr lang="en-CA"/>
        </a:p>
      </dgm:t>
    </dgm:pt>
    <dgm:pt modelId="{C58D9EFB-D43D-4017-A621-DEA921F578BE}" type="sibTrans" cxnId="{B717D684-4513-4F17-B67F-13FBF73D0E62}">
      <dgm:prSet/>
      <dgm:spPr/>
      <dgm:t>
        <a:bodyPr/>
        <a:lstStyle/>
        <a:p>
          <a:endParaRPr lang="en-CA"/>
        </a:p>
      </dgm:t>
    </dgm:pt>
    <dgm:pt modelId="{7624256F-C787-4350-8FC6-D650EC879F2F}">
      <dgm:prSet phldrT="[Text]"/>
      <dgm:spPr/>
      <dgm:t>
        <a:bodyPr/>
        <a:lstStyle/>
        <a:p>
          <a:r>
            <a:rPr lang="en-CA" b="1" dirty="0" smtClean="0"/>
            <a:t>External Policies with High Impact on Health</a:t>
          </a:r>
          <a:endParaRPr lang="en-CA" b="1" dirty="0"/>
        </a:p>
      </dgm:t>
    </dgm:pt>
    <dgm:pt modelId="{0DA23C23-0A9F-40F9-BE13-3E2B3F5D0BE9}" type="parTrans" cxnId="{45B80BCB-FAD7-4B61-8F33-359673CCB65E}">
      <dgm:prSet/>
      <dgm:spPr/>
      <dgm:t>
        <a:bodyPr/>
        <a:lstStyle/>
        <a:p>
          <a:endParaRPr lang="en-CA"/>
        </a:p>
      </dgm:t>
    </dgm:pt>
    <dgm:pt modelId="{9BCC177A-7B01-4A49-AD2B-21B84F839F10}" type="sibTrans" cxnId="{45B80BCB-FAD7-4B61-8F33-359673CCB65E}">
      <dgm:prSet/>
      <dgm:spPr/>
      <dgm:t>
        <a:bodyPr/>
        <a:lstStyle/>
        <a:p>
          <a:endParaRPr lang="en-CA"/>
        </a:p>
      </dgm:t>
    </dgm:pt>
    <dgm:pt modelId="{971E9D68-7E68-4483-9FCE-116200EE0299}">
      <dgm:prSet phldrT="[Text]"/>
      <dgm:spPr/>
      <dgm:t>
        <a:bodyPr/>
        <a:lstStyle/>
        <a:p>
          <a:r>
            <a:rPr lang="en-CA" b="1" dirty="0" smtClean="0"/>
            <a:t>Government Priority Affecting Many Sectors</a:t>
          </a:r>
          <a:endParaRPr lang="en-CA" b="1" dirty="0"/>
        </a:p>
      </dgm:t>
    </dgm:pt>
    <dgm:pt modelId="{27E6182E-E8EE-41EF-8333-391DE19F575F}" type="parTrans" cxnId="{1E1FAACE-3ECA-42F4-8857-4C1D0DEBCBFD}">
      <dgm:prSet/>
      <dgm:spPr/>
      <dgm:t>
        <a:bodyPr/>
        <a:lstStyle/>
        <a:p>
          <a:endParaRPr lang="en-CA"/>
        </a:p>
      </dgm:t>
    </dgm:pt>
    <dgm:pt modelId="{1ACC4E5A-F71B-4042-AFE2-49EE0495CEA5}" type="sibTrans" cxnId="{1E1FAACE-3ECA-42F4-8857-4C1D0DEBCBFD}">
      <dgm:prSet/>
      <dgm:spPr/>
      <dgm:t>
        <a:bodyPr/>
        <a:lstStyle/>
        <a:p>
          <a:endParaRPr lang="en-CA"/>
        </a:p>
      </dgm:t>
    </dgm:pt>
    <dgm:pt modelId="{15CABCA1-CB8C-4044-B98F-847E9999134C}" type="pres">
      <dgm:prSet presAssocID="{767A532F-7E05-4730-A43A-EFCA91A3510A}" presName="Name0" presStyleCnt="0">
        <dgm:presLayoutVars>
          <dgm:chPref val="1"/>
          <dgm:dir/>
          <dgm:animOne val="branch"/>
          <dgm:animLvl val="lvl"/>
          <dgm:resizeHandles/>
        </dgm:presLayoutVars>
      </dgm:prSet>
      <dgm:spPr/>
    </dgm:pt>
    <dgm:pt modelId="{0D63D1E4-AC2B-47A8-9BC9-78BC54C93C4B}" type="pres">
      <dgm:prSet presAssocID="{FFC52D15-DE89-4AA8-90C5-CE5692CBF0A6}" presName="vertOne" presStyleCnt="0"/>
      <dgm:spPr/>
    </dgm:pt>
    <dgm:pt modelId="{765F95D5-99EE-4AB1-A4A7-E559F0CB080F}" type="pres">
      <dgm:prSet presAssocID="{FFC52D15-DE89-4AA8-90C5-CE5692CBF0A6}" presName="txOne" presStyleLbl="node0" presStyleIdx="0" presStyleCnt="3" custLinFactNeighborX="-3523" custLinFactNeighborY="550">
        <dgm:presLayoutVars>
          <dgm:chPref val="3"/>
        </dgm:presLayoutVars>
      </dgm:prSet>
      <dgm:spPr/>
      <dgm:t>
        <a:bodyPr/>
        <a:lstStyle/>
        <a:p>
          <a:endParaRPr lang="en-CA"/>
        </a:p>
      </dgm:t>
    </dgm:pt>
    <dgm:pt modelId="{54A6B7FF-8BBD-4E24-BE16-3FEB66D2A20B}" type="pres">
      <dgm:prSet presAssocID="{FFC52D15-DE89-4AA8-90C5-CE5692CBF0A6}" presName="horzOne" presStyleCnt="0"/>
      <dgm:spPr/>
    </dgm:pt>
    <dgm:pt modelId="{10026870-6DED-43F0-AF88-039CBC5A9F44}" type="pres">
      <dgm:prSet presAssocID="{C58D9EFB-D43D-4017-A621-DEA921F578BE}" presName="sibSpaceOne" presStyleCnt="0"/>
      <dgm:spPr/>
    </dgm:pt>
    <dgm:pt modelId="{A6C51C35-DA0B-4354-BBC7-78DC70ABE29C}" type="pres">
      <dgm:prSet presAssocID="{7624256F-C787-4350-8FC6-D650EC879F2F}" presName="vertOne" presStyleCnt="0"/>
      <dgm:spPr/>
    </dgm:pt>
    <dgm:pt modelId="{5BFFC3B6-8F63-4415-ADA4-F86CAC3B6340}" type="pres">
      <dgm:prSet presAssocID="{7624256F-C787-4350-8FC6-D650EC879F2F}" presName="txOne" presStyleLbl="node0" presStyleIdx="1" presStyleCnt="3">
        <dgm:presLayoutVars>
          <dgm:chPref val="3"/>
        </dgm:presLayoutVars>
      </dgm:prSet>
      <dgm:spPr/>
      <dgm:t>
        <a:bodyPr/>
        <a:lstStyle/>
        <a:p>
          <a:endParaRPr lang="en-CA"/>
        </a:p>
      </dgm:t>
    </dgm:pt>
    <dgm:pt modelId="{A259C7F3-5670-4C1D-9939-875760558BFB}" type="pres">
      <dgm:prSet presAssocID="{7624256F-C787-4350-8FC6-D650EC879F2F}" presName="horzOne" presStyleCnt="0"/>
      <dgm:spPr/>
    </dgm:pt>
    <dgm:pt modelId="{43A8F4A0-1FC9-4C36-AA37-C08184C8212A}" type="pres">
      <dgm:prSet presAssocID="{9BCC177A-7B01-4A49-AD2B-21B84F839F10}" presName="sibSpaceOne" presStyleCnt="0"/>
      <dgm:spPr/>
    </dgm:pt>
    <dgm:pt modelId="{8E2BE16A-1EB7-4C4D-8409-9BD18C1D24A3}" type="pres">
      <dgm:prSet presAssocID="{971E9D68-7E68-4483-9FCE-116200EE0299}" presName="vertOne" presStyleCnt="0"/>
      <dgm:spPr/>
    </dgm:pt>
    <dgm:pt modelId="{8029560D-4DD2-41B2-8CCC-E77F17FD69F6}" type="pres">
      <dgm:prSet presAssocID="{971E9D68-7E68-4483-9FCE-116200EE0299}" presName="txOne" presStyleLbl="node0" presStyleIdx="2" presStyleCnt="3">
        <dgm:presLayoutVars>
          <dgm:chPref val="3"/>
        </dgm:presLayoutVars>
      </dgm:prSet>
      <dgm:spPr/>
      <dgm:t>
        <a:bodyPr/>
        <a:lstStyle/>
        <a:p>
          <a:endParaRPr lang="en-CA"/>
        </a:p>
      </dgm:t>
    </dgm:pt>
    <dgm:pt modelId="{B060CA99-CF5D-4EE0-9BF1-285478275AA5}" type="pres">
      <dgm:prSet presAssocID="{971E9D68-7E68-4483-9FCE-116200EE0299}" presName="horzOne" presStyleCnt="0"/>
      <dgm:spPr/>
    </dgm:pt>
  </dgm:ptLst>
  <dgm:cxnLst>
    <dgm:cxn modelId="{6D7F9B7C-462B-496F-BCCB-ADF9C92E99A8}" type="presOf" srcId="{FFC52D15-DE89-4AA8-90C5-CE5692CBF0A6}" destId="{765F95D5-99EE-4AB1-A4A7-E559F0CB080F}" srcOrd="0" destOrd="0" presId="urn:microsoft.com/office/officeart/2005/8/layout/hierarchy4"/>
    <dgm:cxn modelId="{85F50D49-457C-4700-BA57-3C487FD76440}" type="presOf" srcId="{7624256F-C787-4350-8FC6-D650EC879F2F}" destId="{5BFFC3B6-8F63-4415-ADA4-F86CAC3B6340}" srcOrd="0" destOrd="0" presId="urn:microsoft.com/office/officeart/2005/8/layout/hierarchy4"/>
    <dgm:cxn modelId="{1E1FAACE-3ECA-42F4-8857-4C1D0DEBCBFD}" srcId="{767A532F-7E05-4730-A43A-EFCA91A3510A}" destId="{971E9D68-7E68-4483-9FCE-116200EE0299}" srcOrd="2" destOrd="0" parTransId="{27E6182E-E8EE-41EF-8333-391DE19F575F}" sibTransId="{1ACC4E5A-F71B-4042-AFE2-49EE0495CEA5}"/>
    <dgm:cxn modelId="{45B80BCB-FAD7-4B61-8F33-359673CCB65E}" srcId="{767A532F-7E05-4730-A43A-EFCA91A3510A}" destId="{7624256F-C787-4350-8FC6-D650EC879F2F}" srcOrd="1" destOrd="0" parTransId="{0DA23C23-0A9F-40F9-BE13-3E2B3F5D0BE9}" sibTransId="{9BCC177A-7B01-4A49-AD2B-21B84F839F10}"/>
    <dgm:cxn modelId="{19E9BF25-30EE-4DF4-8882-C4138C5A4E6F}" type="presOf" srcId="{971E9D68-7E68-4483-9FCE-116200EE0299}" destId="{8029560D-4DD2-41B2-8CCC-E77F17FD69F6}" srcOrd="0" destOrd="0" presId="urn:microsoft.com/office/officeart/2005/8/layout/hierarchy4"/>
    <dgm:cxn modelId="{104D3E52-FF44-4C1E-B3E7-380FBD447FDD}" type="presOf" srcId="{767A532F-7E05-4730-A43A-EFCA91A3510A}" destId="{15CABCA1-CB8C-4044-B98F-847E9999134C}" srcOrd="0" destOrd="0" presId="urn:microsoft.com/office/officeart/2005/8/layout/hierarchy4"/>
    <dgm:cxn modelId="{B717D684-4513-4F17-B67F-13FBF73D0E62}" srcId="{767A532F-7E05-4730-A43A-EFCA91A3510A}" destId="{FFC52D15-DE89-4AA8-90C5-CE5692CBF0A6}" srcOrd="0" destOrd="0" parTransId="{6E796A7B-8BDE-4399-BB57-C155F61066BD}" sibTransId="{C58D9EFB-D43D-4017-A621-DEA921F578BE}"/>
    <dgm:cxn modelId="{AFD06361-E18C-4433-897A-756F2610FC87}" type="presParOf" srcId="{15CABCA1-CB8C-4044-B98F-847E9999134C}" destId="{0D63D1E4-AC2B-47A8-9BC9-78BC54C93C4B}" srcOrd="0" destOrd="0" presId="urn:microsoft.com/office/officeart/2005/8/layout/hierarchy4"/>
    <dgm:cxn modelId="{AC384933-326A-4828-B63D-28BAECA01B9F}" type="presParOf" srcId="{0D63D1E4-AC2B-47A8-9BC9-78BC54C93C4B}" destId="{765F95D5-99EE-4AB1-A4A7-E559F0CB080F}" srcOrd="0" destOrd="0" presId="urn:microsoft.com/office/officeart/2005/8/layout/hierarchy4"/>
    <dgm:cxn modelId="{0151ADEC-91BF-4130-9661-AA523190E793}" type="presParOf" srcId="{0D63D1E4-AC2B-47A8-9BC9-78BC54C93C4B}" destId="{54A6B7FF-8BBD-4E24-BE16-3FEB66D2A20B}" srcOrd="1" destOrd="0" presId="urn:microsoft.com/office/officeart/2005/8/layout/hierarchy4"/>
    <dgm:cxn modelId="{7AC7F820-9EC7-49AB-9AD8-8A40CABC603C}" type="presParOf" srcId="{15CABCA1-CB8C-4044-B98F-847E9999134C}" destId="{10026870-6DED-43F0-AF88-039CBC5A9F44}" srcOrd="1" destOrd="0" presId="urn:microsoft.com/office/officeart/2005/8/layout/hierarchy4"/>
    <dgm:cxn modelId="{D5BCE131-8F83-44F4-B48C-F57466508AFF}" type="presParOf" srcId="{15CABCA1-CB8C-4044-B98F-847E9999134C}" destId="{A6C51C35-DA0B-4354-BBC7-78DC70ABE29C}" srcOrd="2" destOrd="0" presId="urn:microsoft.com/office/officeart/2005/8/layout/hierarchy4"/>
    <dgm:cxn modelId="{FFB957E5-047C-4C2D-B5CF-2C23290900DD}" type="presParOf" srcId="{A6C51C35-DA0B-4354-BBC7-78DC70ABE29C}" destId="{5BFFC3B6-8F63-4415-ADA4-F86CAC3B6340}" srcOrd="0" destOrd="0" presId="urn:microsoft.com/office/officeart/2005/8/layout/hierarchy4"/>
    <dgm:cxn modelId="{F81C5990-9821-43B8-96B7-8F0466163D7A}" type="presParOf" srcId="{A6C51C35-DA0B-4354-BBC7-78DC70ABE29C}" destId="{A259C7F3-5670-4C1D-9939-875760558BFB}" srcOrd="1" destOrd="0" presId="urn:microsoft.com/office/officeart/2005/8/layout/hierarchy4"/>
    <dgm:cxn modelId="{2445878E-9097-4FDE-B5ED-66593E9419F2}" type="presParOf" srcId="{15CABCA1-CB8C-4044-B98F-847E9999134C}" destId="{43A8F4A0-1FC9-4C36-AA37-C08184C8212A}" srcOrd="3" destOrd="0" presId="urn:microsoft.com/office/officeart/2005/8/layout/hierarchy4"/>
    <dgm:cxn modelId="{65C5F48F-CB2D-4BCA-850E-09416C34ADD4}" type="presParOf" srcId="{15CABCA1-CB8C-4044-B98F-847E9999134C}" destId="{8E2BE16A-1EB7-4C4D-8409-9BD18C1D24A3}" srcOrd="4" destOrd="0" presId="urn:microsoft.com/office/officeart/2005/8/layout/hierarchy4"/>
    <dgm:cxn modelId="{80FADC3E-0353-4EB6-87DE-5D45EC3AF314}" type="presParOf" srcId="{8E2BE16A-1EB7-4C4D-8409-9BD18C1D24A3}" destId="{8029560D-4DD2-41B2-8CCC-E77F17FD69F6}" srcOrd="0" destOrd="0" presId="urn:microsoft.com/office/officeart/2005/8/layout/hierarchy4"/>
    <dgm:cxn modelId="{200648A4-AB5C-4DD1-90A9-FD091646A146}" type="presParOf" srcId="{8E2BE16A-1EB7-4C4D-8409-9BD18C1D24A3}" destId="{B060CA99-CF5D-4EE0-9BF1-285478275AA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862BB2-D79F-4F49-B001-E05640E36C0E}" type="doc">
      <dgm:prSet loTypeId="urn:microsoft.com/office/officeart/2005/8/layout/default#2" loCatId="list" qsTypeId="urn:microsoft.com/office/officeart/2005/8/quickstyle/simple2" qsCatId="simple" csTypeId="urn:microsoft.com/office/officeart/2005/8/colors/accent3_1" csCatId="accent3" phldr="1"/>
      <dgm:spPr/>
      <dgm:t>
        <a:bodyPr/>
        <a:lstStyle/>
        <a:p>
          <a:endParaRPr lang="en-CA"/>
        </a:p>
      </dgm:t>
    </dgm:pt>
    <dgm:pt modelId="{7CA74DB2-C961-4C1E-86AD-41F8ED1C1E96}">
      <dgm:prSet phldrT="[Text]"/>
      <dgm:spPr/>
      <dgm:t>
        <a:bodyPr/>
        <a:lstStyle/>
        <a:p>
          <a:r>
            <a:rPr lang="en-CA" dirty="0" smtClean="0"/>
            <a:t>...thrive.</a:t>
          </a:r>
          <a:endParaRPr lang="en-CA" dirty="0"/>
        </a:p>
      </dgm:t>
    </dgm:pt>
    <dgm:pt modelId="{2B22990E-1618-483F-877C-F6CB65A1105F}" type="parTrans" cxnId="{502EAF56-CEF8-49F6-8D27-D13B7566ABFD}">
      <dgm:prSet/>
      <dgm:spPr/>
      <dgm:t>
        <a:bodyPr/>
        <a:lstStyle/>
        <a:p>
          <a:endParaRPr lang="en-CA"/>
        </a:p>
      </dgm:t>
    </dgm:pt>
    <dgm:pt modelId="{07E2B2E0-5900-4FF9-B0E7-5D03E26F6D80}" type="sibTrans" cxnId="{502EAF56-CEF8-49F6-8D27-D13B7566ABFD}">
      <dgm:prSet/>
      <dgm:spPr/>
      <dgm:t>
        <a:bodyPr/>
        <a:lstStyle/>
        <a:p>
          <a:endParaRPr lang="en-CA"/>
        </a:p>
      </dgm:t>
    </dgm:pt>
    <dgm:pt modelId="{619DD25B-3082-4F89-8630-15D85828FDEE}">
      <dgm:prSet phldrT="[Text]"/>
      <dgm:spPr/>
      <dgm:t>
        <a:bodyPr/>
        <a:lstStyle/>
        <a:p>
          <a:r>
            <a:rPr lang="en-CA" dirty="0" smtClean="0"/>
            <a:t>...be the bar that other communities strive to meet.</a:t>
          </a:r>
          <a:endParaRPr lang="en-CA" dirty="0"/>
        </a:p>
      </dgm:t>
    </dgm:pt>
    <dgm:pt modelId="{3E5B9C69-8C9D-4187-8202-C95943F21E77}" type="parTrans" cxnId="{800F8799-F7BD-4884-96B9-BF381DFD1120}">
      <dgm:prSet/>
      <dgm:spPr/>
      <dgm:t>
        <a:bodyPr/>
        <a:lstStyle/>
        <a:p>
          <a:endParaRPr lang="en-CA"/>
        </a:p>
      </dgm:t>
    </dgm:pt>
    <dgm:pt modelId="{FEB2C9DA-0C74-4CAE-B8D3-AEA93E947739}" type="sibTrans" cxnId="{800F8799-F7BD-4884-96B9-BF381DFD1120}">
      <dgm:prSet/>
      <dgm:spPr/>
      <dgm:t>
        <a:bodyPr/>
        <a:lstStyle/>
        <a:p>
          <a:endParaRPr lang="en-CA"/>
        </a:p>
      </dgm:t>
    </dgm:pt>
    <dgm:pt modelId="{DC837C0C-4407-4D09-875B-9A0D41DD1B03}">
      <dgm:prSet phldrT="[Text]"/>
      <dgm:spPr/>
      <dgm:t>
        <a:bodyPr/>
        <a:lstStyle/>
        <a:p>
          <a:r>
            <a:rPr lang="en-CA" dirty="0" smtClean="0"/>
            <a:t>...be more child friendly.</a:t>
          </a:r>
          <a:endParaRPr lang="en-CA" dirty="0"/>
        </a:p>
      </dgm:t>
    </dgm:pt>
    <dgm:pt modelId="{87F3EEEB-9FE1-4D8A-8931-5076EB339EEF}" type="parTrans" cxnId="{5495160E-2404-45BD-8B8D-DC99222254E3}">
      <dgm:prSet/>
      <dgm:spPr/>
      <dgm:t>
        <a:bodyPr/>
        <a:lstStyle/>
        <a:p>
          <a:endParaRPr lang="en-CA"/>
        </a:p>
      </dgm:t>
    </dgm:pt>
    <dgm:pt modelId="{28DB712F-81C8-4339-BCA8-A983E57DDE01}" type="sibTrans" cxnId="{5495160E-2404-45BD-8B8D-DC99222254E3}">
      <dgm:prSet/>
      <dgm:spPr/>
      <dgm:t>
        <a:bodyPr/>
        <a:lstStyle/>
        <a:p>
          <a:endParaRPr lang="en-CA"/>
        </a:p>
      </dgm:t>
    </dgm:pt>
    <dgm:pt modelId="{069AC524-A0FF-4DD4-98F2-DF9646CD537A}">
      <dgm:prSet phldrT="[Text]"/>
      <dgm:spPr/>
      <dgm:t>
        <a:bodyPr/>
        <a:lstStyle/>
        <a:p>
          <a:r>
            <a:rPr lang="en-CA" dirty="0" smtClean="0"/>
            <a:t>...be the place to work, play and live.</a:t>
          </a:r>
          <a:endParaRPr lang="en-CA" dirty="0"/>
        </a:p>
      </dgm:t>
    </dgm:pt>
    <dgm:pt modelId="{7E9F44B3-3B20-4F86-8023-B06818EB6F1D}" type="parTrans" cxnId="{425E805A-45B3-4753-9CED-2DADB0E17E23}">
      <dgm:prSet/>
      <dgm:spPr/>
      <dgm:t>
        <a:bodyPr/>
        <a:lstStyle/>
        <a:p>
          <a:endParaRPr lang="en-CA"/>
        </a:p>
      </dgm:t>
    </dgm:pt>
    <dgm:pt modelId="{FA124A97-7AED-4361-996E-AC81CDEC67F4}" type="sibTrans" cxnId="{425E805A-45B3-4753-9CED-2DADB0E17E23}">
      <dgm:prSet/>
      <dgm:spPr/>
      <dgm:t>
        <a:bodyPr/>
        <a:lstStyle/>
        <a:p>
          <a:endParaRPr lang="en-CA"/>
        </a:p>
      </dgm:t>
    </dgm:pt>
    <dgm:pt modelId="{6A827231-CEF2-4B33-8B78-06AAD72EB994}">
      <dgm:prSet phldrT="[Text]"/>
      <dgm:spPr/>
      <dgm:t>
        <a:bodyPr/>
        <a:lstStyle/>
        <a:p>
          <a:r>
            <a:rPr lang="en-CA" dirty="0" smtClean="0"/>
            <a:t>...thrive and grow with happy and healthy citizens</a:t>
          </a:r>
          <a:endParaRPr lang="en-CA" dirty="0"/>
        </a:p>
      </dgm:t>
    </dgm:pt>
    <dgm:pt modelId="{40015688-2A16-4D2B-960A-80ECE31A6EAE}" type="parTrans" cxnId="{3527C829-97E0-467D-AF64-D2B280A70C61}">
      <dgm:prSet/>
      <dgm:spPr/>
      <dgm:t>
        <a:bodyPr/>
        <a:lstStyle/>
        <a:p>
          <a:endParaRPr lang="en-CA"/>
        </a:p>
      </dgm:t>
    </dgm:pt>
    <dgm:pt modelId="{BAE9224E-2B41-427C-BF8C-F7CAC46F6AF2}" type="sibTrans" cxnId="{3527C829-97E0-467D-AF64-D2B280A70C61}">
      <dgm:prSet/>
      <dgm:spPr/>
      <dgm:t>
        <a:bodyPr/>
        <a:lstStyle/>
        <a:p>
          <a:endParaRPr lang="en-CA"/>
        </a:p>
      </dgm:t>
    </dgm:pt>
    <dgm:pt modelId="{823913AC-53CA-4AD7-9594-27270497AB43}">
      <dgm:prSet phldrT="[Text]"/>
      <dgm:spPr/>
      <dgm:t>
        <a:bodyPr/>
        <a:lstStyle/>
        <a:p>
          <a:r>
            <a:rPr lang="en-CA" dirty="0" smtClean="0"/>
            <a:t>...be vibrant and diverse.</a:t>
          </a:r>
          <a:endParaRPr lang="en-CA" dirty="0"/>
        </a:p>
      </dgm:t>
    </dgm:pt>
    <dgm:pt modelId="{256CD89A-F962-459B-B856-05218D21D59A}" type="parTrans" cxnId="{3C0531FB-43FF-4C26-9891-66D8ABE59573}">
      <dgm:prSet/>
      <dgm:spPr/>
      <dgm:t>
        <a:bodyPr/>
        <a:lstStyle/>
        <a:p>
          <a:endParaRPr lang="en-CA"/>
        </a:p>
      </dgm:t>
    </dgm:pt>
    <dgm:pt modelId="{5C373BA2-6A5B-4B3A-B4A1-07DD022B5F69}" type="sibTrans" cxnId="{3C0531FB-43FF-4C26-9891-66D8ABE59573}">
      <dgm:prSet/>
      <dgm:spPr/>
      <dgm:t>
        <a:bodyPr/>
        <a:lstStyle/>
        <a:p>
          <a:endParaRPr lang="en-CA"/>
        </a:p>
      </dgm:t>
    </dgm:pt>
    <dgm:pt modelId="{993760D4-93A5-4452-98D7-44B229AEE54F}">
      <dgm:prSet phldrT="[Text]"/>
      <dgm:spPr/>
      <dgm:t>
        <a:bodyPr/>
        <a:lstStyle/>
        <a:p>
          <a:r>
            <a:rPr lang="en-CA" dirty="0" smtClean="0"/>
            <a:t>...celebrate and protect our natural environment. </a:t>
          </a:r>
          <a:endParaRPr lang="en-CA" dirty="0"/>
        </a:p>
      </dgm:t>
    </dgm:pt>
    <dgm:pt modelId="{DB773745-C0B2-4D86-B477-EAA8BEC3A3A0}" type="parTrans" cxnId="{7E98BF51-9389-4808-B8B3-A35465EEDE3A}">
      <dgm:prSet/>
      <dgm:spPr/>
      <dgm:t>
        <a:bodyPr/>
        <a:lstStyle/>
        <a:p>
          <a:endParaRPr lang="en-CA"/>
        </a:p>
      </dgm:t>
    </dgm:pt>
    <dgm:pt modelId="{E66721A4-FF68-4FE3-A892-132111D72D2C}" type="sibTrans" cxnId="{7E98BF51-9389-4808-B8B3-A35465EEDE3A}">
      <dgm:prSet/>
      <dgm:spPr/>
      <dgm:t>
        <a:bodyPr/>
        <a:lstStyle/>
        <a:p>
          <a:endParaRPr lang="en-CA"/>
        </a:p>
      </dgm:t>
    </dgm:pt>
    <dgm:pt modelId="{7A344961-3BE9-4EFB-9CDD-92CAF1D2A10E}">
      <dgm:prSet phldrT="[Text]"/>
      <dgm:spPr/>
      <dgm:t>
        <a:bodyPr/>
        <a:lstStyle/>
        <a:p>
          <a:r>
            <a:rPr lang="en-CA" dirty="0" smtClean="0"/>
            <a:t>...continue to help each other through hard and good times. </a:t>
          </a:r>
          <a:endParaRPr lang="en-CA" dirty="0"/>
        </a:p>
      </dgm:t>
    </dgm:pt>
    <dgm:pt modelId="{33B1DE8B-7FF4-4680-8136-A01B57D510AE}" type="parTrans" cxnId="{ACA59B43-DB65-4824-A920-DDF446690BFA}">
      <dgm:prSet/>
      <dgm:spPr/>
      <dgm:t>
        <a:bodyPr/>
        <a:lstStyle/>
        <a:p>
          <a:endParaRPr lang="en-CA"/>
        </a:p>
      </dgm:t>
    </dgm:pt>
    <dgm:pt modelId="{AFE8A84F-09C2-4669-A475-CF3E0F07094E}" type="sibTrans" cxnId="{ACA59B43-DB65-4824-A920-DDF446690BFA}">
      <dgm:prSet/>
      <dgm:spPr/>
      <dgm:t>
        <a:bodyPr/>
        <a:lstStyle/>
        <a:p>
          <a:endParaRPr lang="en-CA"/>
        </a:p>
      </dgm:t>
    </dgm:pt>
    <dgm:pt modelId="{FD6E5E9A-E155-4F58-B998-F238569A79E5}">
      <dgm:prSet phldrT="[Text]"/>
      <dgm:spPr/>
      <dgm:t>
        <a:bodyPr/>
        <a:lstStyle/>
        <a:p>
          <a:r>
            <a:rPr lang="en-CA" dirty="0" smtClean="0"/>
            <a:t>...have activities for all. </a:t>
          </a:r>
          <a:endParaRPr lang="en-CA" dirty="0"/>
        </a:p>
      </dgm:t>
    </dgm:pt>
    <dgm:pt modelId="{6680B6A8-224C-4AFA-AE38-8D6CD58913A1}" type="parTrans" cxnId="{EE2D4093-09F0-4453-AD05-D8A398F7AA90}">
      <dgm:prSet/>
      <dgm:spPr/>
      <dgm:t>
        <a:bodyPr/>
        <a:lstStyle/>
        <a:p>
          <a:endParaRPr lang="en-CA"/>
        </a:p>
      </dgm:t>
    </dgm:pt>
    <dgm:pt modelId="{4A7E4CE7-EDFC-4552-B008-95E7E1B711C3}" type="sibTrans" cxnId="{EE2D4093-09F0-4453-AD05-D8A398F7AA90}">
      <dgm:prSet/>
      <dgm:spPr/>
      <dgm:t>
        <a:bodyPr/>
        <a:lstStyle/>
        <a:p>
          <a:endParaRPr lang="en-CA"/>
        </a:p>
      </dgm:t>
    </dgm:pt>
    <dgm:pt modelId="{48C1DF4B-51CA-4282-9D3B-A1A3775A578C}" type="pres">
      <dgm:prSet presAssocID="{8D862BB2-D79F-4F49-B001-E05640E36C0E}" presName="diagram" presStyleCnt="0">
        <dgm:presLayoutVars>
          <dgm:dir/>
          <dgm:resizeHandles val="exact"/>
        </dgm:presLayoutVars>
      </dgm:prSet>
      <dgm:spPr/>
      <dgm:t>
        <a:bodyPr/>
        <a:lstStyle/>
        <a:p>
          <a:endParaRPr lang="en-CA"/>
        </a:p>
      </dgm:t>
    </dgm:pt>
    <dgm:pt modelId="{83E35913-0464-4FBB-A197-8F04CB98474A}" type="pres">
      <dgm:prSet presAssocID="{7CA74DB2-C961-4C1E-86AD-41F8ED1C1E96}" presName="node" presStyleLbl="node1" presStyleIdx="0" presStyleCnt="9">
        <dgm:presLayoutVars>
          <dgm:bulletEnabled val="1"/>
        </dgm:presLayoutVars>
      </dgm:prSet>
      <dgm:spPr/>
      <dgm:t>
        <a:bodyPr/>
        <a:lstStyle/>
        <a:p>
          <a:endParaRPr lang="en-CA"/>
        </a:p>
      </dgm:t>
    </dgm:pt>
    <dgm:pt modelId="{F8CEC572-2B62-468D-B950-2CE8B043277A}" type="pres">
      <dgm:prSet presAssocID="{07E2B2E0-5900-4FF9-B0E7-5D03E26F6D80}" presName="sibTrans" presStyleCnt="0"/>
      <dgm:spPr/>
      <dgm:t>
        <a:bodyPr/>
        <a:lstStyle/>
        <a:p>
          <a:endParaRPr lang="en-CA"/>
        </a:p>
      </dgm:t>
    </dgm:pt>
    <dgm:pt modelId="{3D15FB4A-AC71-44EF-8EFF-075092C9F008}" type="pres">
      <dgm:prSet presAssocID="{619DD25B-3082-4F89-8630-15D85828FDEE}" presName="node" presStyleLbl="node1" presStyleIdx="1" presStyleCnt="9">
        <dgm:presLayoutVars>
          <dgm:bulletEnabled val="1"/>
        </dgm:presLayoutVars>
      </dgm:prSet>
      <dgm:spPr/>
      <dgm:t>
        <a:bodyPr/>
        <a:lstStyle/>
        <a:p>
          <a:endParaRPr lang="en-CA"/>
        </a:p>
      </dgm:t>
    </dgm:pt>
    <dgm:pt modelId="{7A4A2A3C-1701-40F3-B9C0-7BFC9DA5CA3D}" type="pres">
      <dgm:prSet presAssocID="{FEB2C9DA-0C74-4CAE-B8D3-AEA93E947739}" presName="sibTrans" presStyleCnt="0"/>
      <dgm:spPr/>
      <dgm:t>
        <a:bodyPr/>
        <a:lstStyle/>
        <a:p>
          <a:endParaRPr lang="en-CA"/>
        </a:p>
      </dgm:t>
    </dgm:pt>
    <dgm:pt modelId="{E5CCCFF6-EF3D-4B7F-847E-8A8BFC5E64B3}" type="pres">
      <dgm:prSet presAssocID="{DC837C0C-4407-4D09-875B-9A0D41DD1B03}" presName="node" presStyleLbl="node1" presStyleIdx="2" presStyleCnt="9">
        <dgm:presLayoutVars>
          <dgm:bulletEnabled val="1"/>
        </dgm:presLayoutVars>
      </dgm:prSet>
      <dgm:spPr/>
      <dgm:t>
        <a:bodyPr/>
        <a:lstStyle/>
        <a:p>
          <a:endParaRPr lang="en-CA"/>
        </a:p>
      </dgm:t>
    </dgm:pt>
    <dgm:pt modelId="{2F62D4A8-AF22-497D-AD03-69BAF0405B09}" type="pres">
      <dgm:prSet presAssocID="{28DB712F-81C8-4339-BCA8-A983E57DDE01}" presName="sibTrans" presStyleCnt="0"/>
      <dgm:spPr/>
      <dgm:t>
        <a:bodyPr/>
        <a:lstStyle/>
        <a:p>
          <a:endParaRPr lang="en-CA"/>
        </a:p>
      </dgm:t>
    </dgm:pt>
    <dgm:pt modelId="{FB13247B-FACD-44EA-95B4-E99E152636E6}" type="pres">
      <dgm:prSet presAssocID="{069AC524-A0FF-4DD4-98F2-DF9646CD537A}" presName="node" presStyleLbl="node1" presStyleIdx="3" presStyleCnt="9">
        <dgm:presLayoutVars>
          <dgm:bulletEnabled val="1"/>
        </dgm:presLayoutVars>
      </dgm:prSet>
      <dgm:spPr/>
      <dgm:t>
        <a:bodyPr/>
        <a:lstStyle/>
        <a:p>
          <a:endParaRPr lang="en-CA"/>
        </a:p>
      </dgm:t>
    </dgm:pt>
    <dgm:pt modelId="{29079A59-AC87-481D-9683-2DAAC7F1E04B}" type="pres">
      <dgm:prSet presAssocID="{FA124A97-7AED-4361-996E-AC81CDEC67F4}" presName="sibTrans" presStyleCnt="0"/>
      <dgm:spPr/>
      <dgm:t>
        <a:bodyPr/>
        <a:lstStyle/>
        <a:p>
          <a:endParaRPr lang="en-CA"/>
        </a:p>
      </dgm:t>
    </dgm:pt>
    <dgm:pt modelId="{48544F61-277E-4449-8EB1-C288205C2682}" type="pres">
      <dgm:prSet presAssocID="{6A827231-CEF2-4B33-8B78-06AAD72EB994}" presName="node" presStyleLbl="node1" presStyleIdx="4" presStyleCnt="9">
        <dgm:presLayoutVars>
          <dgm:bulletEnabled val="1"/>
        </dgm:presLayoutVars>
      </dgm:prSet>
      <dgm:spPr/>
      <dgm:t>
        <a:bodyPr/>
        <a:lstStyle/>
        <a:p>
          <a:endParaRPr lang="en-CA"/>
        </a:p>
      </dgm:t>
    </dgm:pt>
    <dgm:pt modelId="{6110FC1D-96F1-4ADF-8961-06D280C38E26}" type="pres">
      <dgm:prSet presAssocID="{BAE9224E-2B41-427C-BF8C-F7CAC46F6AF2}" presName="sibTrans" presStyleCnt="0"/>
      <dgm:spPr/>
      <dgm:t>
        <a:bodyPr/>
        <a:lstStyle/>
        <a:p>
          <a:endParaRPr lang="en-CA"/>
        </a:p>
      </dgm:t>
    </dgm:pt>
    <dgm:pt modelId="{F0CC7B01-4FA5-4D38-A469-4C1946AD4A51}" type="pres">
      <dgm:prSet presAssocID="{993760D4-93A5-4452-98D7-44B229AEE54F}" presName="node" presStyleLbl="node1" presStyleIdx="5" presStyleCnt="9">
        <dgm:presLayoutVars>
          <dgm:bulletEnabled val="1"/>
        </dgm:presLayoutVars>
      </dgm:prSet>
      <dgm:spPr/>
      <dgm:t>
        <a:bodyPr/>
        <a:lstStyle/>
        <a:p>
          <a:endParaRPr lang="en-CA"/>
        </a:p>
      </dgm:t>
    </dgm:pt>
    <dgm:pt modelId="{0CFDA758-50CA-47EF-B0AD-8F4C1D18D797}" type="pres">
      <dgm:prSet presAssocID="{E66721A4-FF68-4FE3-A892-132111D72D2C}" presName="sibTrans" presStyleCnt="0"/>
      <dgm:spPr/>
      <dgm:t>
        <a:bodyPr/>
        <a:lstStyle/>
        <a:p>
          <a:endParaRPr lang="en-CA"/>
        </a:p>
      </dgm:t>
    </dgm:pt>
    <dgm:pt modelId="{D4C2BFCD-9974-4773-9A8F-1DA8A12CAADD}" type="pres">
      <dgm:prSet presAssocID="{823913AC-53CA-4AD7-9594-27270497AB43}" presName="node" presStyleLbl="node1" presStyleIdx="6" presStyleCnt="9">
        <dgm:presLayoutVars>
          <dgm:bulletEnabled val="1"/>
        </dgm:presLayoutVars>
      </dgm:prSet>
      <dgm:spPr/>
      <dgm:t>
        <a:bodyPr/>
        <a:lstStyle/>
        <a:p>
          <a:endParaRPr lang="en-CA"/>
        </a:p>
      </dgm:t>
    </dgm:pt>
    <dgm:pt modelId="{A899368C-0AA1-4F58-9860-19D3BF4A33D3}" type="pres">
      <dgm:prSet presAssocID="{5C373BA2-6A5B-4B3A-B4A1-07DD022B5F69}" presName="sibTrans" presStyleCnt="0"/>
      <dgm:spPr/>
      <dgm:t>
        <a:bodyPr/>
        <a:lstStyle/>
        <a:p>
          <a:endParaRPr lang="en-CA"/>
        </a:p>
      </dgm:t>
    </dgm:pt>
    <dgm:pt modelId="{30C75330-8E47-445C-8F72-31DC74C742B1}" type="pres">
      <dgm:prSet presAssocID="{7A344961-3BE9-4EFB-9CDD-92CAF1D2A10E}" presName="node" presStyleLbl="node1" presStyleIdx="7" presStyleCnt="9">
        <dgm:presLayoutVars>
          <dgm:bulletEnabled val="1"/>
        </dgm:presLayoutVars>
      </dgm:prSet>
      <dgm:spPr/>
      <dgm:t>
        <a:bodyPr/>
        <a:lstStyle/>
        <a:p>
          <a:endParaRPr lang="en-CA"/>
        </a:p>
      </dgm:t>
    </dgm:pt>
    <dgm:pt modelId="{89B8E2D0-C92B-4D67-B263-6F42F05E8570}" type="pres">
      <dgm:prSet presAssocID="{AFE8A84F-09C2-4669-A475-CF3E0F07094E}" presName="sibTrans" presStyleCnt="0"/>
      <dgm:spPr/>
      <dgm:t>
        <a:bodyPr/>
        <a:lstStyle/>
        <a:p>
          <a:endParaRPr lang="en-CA"/>
        </a:p>
      </dgm:t>
    </dgm:pt>
    <dgm:pt modelId="{1B301AE1-76EF-4DDC-A1D9-13A87BAF550A}" type="pres">
      <dgm:prSet presAssocID="{FD6E5E9A-E155-4F58-B998-F238569A79E5}" presName="node" presStyleLbl="node1" presStyleIdx="8" presStyleCnt="9">
        <dgm:presLayoutVars>
          <dgm:bulletEnabled val="1"/>
        </dgm:presLayoutVars>
      </dgm:prSet>
      <dgm:spPr/>
      <dgm:t>
        <a:bodyPr/>
        <a:lstStyle/>
        <a:p>
          <a:endParaRPr lang="en-CA"/>
        </a:p>
      </dgm:t>
    </dgm:pt>
  </dgm:ptLst>
  <dgm:cxnLst>
    <dgm:cxn modelId="{2BBD1391-E1D9-4013-A192-C0D913A2126C}" type="presOf" srcId="{823913AC-53CA-4AD7-9594-27270497AB43}" destId="{D4C2BFCD-9974-4773-9A8F-1DA8A12CAADD}" srcOrd="0" destOrd="0" presId="urn:microsoft.com/office/officeart/2005/8/layout/default#2"/>
    <dgm:cxn modelId="{463BD94C-0BB1-471F-B0C0-E13AA8EBB3E7}" type="presOf" srcId="{FD6E5E9A-E155-4F58-B998-F238569A79E5}" destId="{1B301AE1-76EF-4DDC-A1D9-13A87BAF550A}" srcOrd="0" destOrd="0" presId="urn:microsoft.com/office/officeart/2005/8/layout/default#2"/>
    <dgm:cxn modelId="{502EAF56-CEF8-49F6-8D27-D13B7566ABFD}" srcId="{8D862BB2-D79F-4F49-B001-E05640E36C0E}" destId="{7CA74DB2-C961-4C1E-86AD-41F8ED1C1E96}" srcOrd="0" destOrd="0" parTransId="{2B22990E-1618-483F-877C-F6CB65A1105F}" sibTransId="{07E2B2E0-5900-4FF9-B0E7-5D03E26F6D80}"/>
    <dgm:cxn modelId="{DCE72D4D-3279-4C15-BA0A-D209BE3CEDF9}" type="presOf" srcId="{7A344961-3BE9-4EFB-9CDD-92CAF1D2A10E}" destId="{30C75330-8E47-445C-8F72-31DC74C742B1}" srcOrd="0" destOrd="0" presId="urn:microsoft.com/office/officeart/2005/8/layout/default#2"/>
    <dgm:cxn modelId="{9DA4A277-53BB-4A02-AB17-E7EE9D985F23}" type="presOf" srcId="{6A827231-CEF2-4B33-8B78-06AAD72EB994}" destId="{48544F61-277E-4449-8EB1-C288205C2682}" srcOrd="0" destOrd="0" presId="urn:microsoft.com/office/officeart/2005/8/layout/default#2"/>
    <dgm:cxn modelId="{EE2D4093-09F0-4453-AD05-D8A398F7AA90}" srcId="{8D862BB2-D79F-4F49-B001-E05640E36C0E}" destId="{FD6E5E9A-E155-4F58-B998-F238569A79E5}" srcOrd="8" destOrd="0" parTransId="{6680B6A8-224C-4AFA-AE38-8D6CD58913A1}" sibTransId="{4A7E4CE7-EDFC-4552-B008-95E7E1B711C3}"/>
    <dgm:cxn modelId="{0D200787-9C7B-450E-8CD2-6578E97F4DAF}" type="presOf" srcId="{8D862BB2-D79F-4F49-B001-E05640E36C0E}" destId="{48C1DF4B-51CA-4282-9D3B-A1A3775A578C}" srcOrd="0" destOrd="0" presId="urn:microsoft.com/office/officeart/2005/8/layout/default#2"/>
    <dgm:cxn modelId="{3527C829-97E0-467D-AF64-D2B280A70C61}" srcId="{8D862BB2-D79F-4F49-B001-E05640E36C0E}" destId="{6A827231-CEF2-4B33-8B78-06AAD72EB994}" srcOrd="4" destOrd="0" parTransId="{40015688-2A16-4D2B-960A-80ECE31A6EAE}" sibTransId="{BAE9224E-2B41-427C-BF8C-F7CAC46F6AF2}"/>
    <dgm:cxn modelId="{E033C847-7774-45C5-831A-784CBB4599C1}" type="presOf" srcId="{069AC524-A0FF-4DD4-98F2-DF9646CD537A}" destId="{FB13247B-FACD-44EA-95B4-E99E152636E6}" srcOrd="0" destOrd="0" presId="urn:microsoft.com/office/officeart/2005/8/layout/default#2"/>
    <dgm:cxn modelId="{FEB81B52-BF27-4483-98A5-02C7C74CB77B}" type="presOf" srcId="{619DD25B-3082-4F89-8630-15D85828FDEE}" destId="{3D15FB4A-AC71-44EF-8EFF-075092C9F008}" srcOrd="0" destOrd="0" presId="urn:microsoft.com/office/officeart/2005/8/layout/default#2"/>
    <dgm:cxn modelId="{5495160E-2404-45BD-8B8D-DC99222254E3}" srcId="{8D862BB2-D79F-4F49-B001-E05640E36C0E}" destId="{DC837C0C-4407-4D09-875B-9A0D41DD1B03}" srcOrd="2" destOrd="0" parTransId="{87F3EEEB-9FE1-4D8A-8931-5076EB339EEF}" sibTransId="{28DB712F-81C8-4339-BCA8-A983E57DDE01}"/>
    <dgm:cxn modelId="{36350C61-7BD0-4F30-8D93-BCEA8274899A}" type="presOf" srcId="{DC837C0C-4407-4D09-875B-9A0D41DD1B03}" destId="{E5CCCFF6-EF3D-4B7F-847E-8A8BFC5E64B3}" srcOrd="0" destOrd="0" presId="urn:microsoft.com/office/officeart/2005/8/layout/default#2"/>
    <dgm:cxn modelId="{425E805A-45B3-4753-9CED-2DADB0E17E23}" srcId="{8D862BB2-D79F-4F49-B001-E05640E36C0E}" destId="{069AC524-A0FF-4DD4-98F2-DF9646CD537A}" srcOrd="3" destOrd="0" parTransId="{7E9F44B3-3B20-4F86-8023-B06818EB6F1D}" sibTransId="{FA124A97-7AED-4361-996E-AC81CDEC67F4}"/>
    <dgm:cxn modelId="{ACA59B43-DB65-4824-A920-DDF446690BFA}" srcId="{8D862BB2-D79F-4F49-B001-E05640E36C0E}" destId="{7A344961-3BE9-4EFB-9CDD-92CAF1D2A10E}" srcOrd="7" destOrd="0" parTransId="{33B1DE8B-7FF4-4680-8136-A01B57D510AE}" sibTransId="{AFE8A84F-09C2-4669-A475-CF3E0F07094E}"/>
    <dgm:cxn modelId="{7E98BF51-9389-4808-B8B3-A35465EEDE3A}" srcId="{8D862BB2-D79F-4F49-B001-E05640E36C0E}" destId="{993760D4-93A5-4452-98D7-44B229AEE54F}" srcOrd="5" destOrd="0" parTransId="{DB773745-C0B2-4D86-B477-EAA8BEC3A3A0}" sibTransId="{E66721A4-FF68-4FE3-A892-132111D72D2C}"/>
    <dgm:cxn modelId="{03D4D870-3D42-42B0-89F3-FC8D92A9CE02}" type="presOf" srcId="{7CA74DB2-C961-4C1E-86AD-41F8ED1C1E96}" destId="{83E35913-0464-4FBB-A197-8F04CB98474A}" srcOrd="0" destOrd="0" presId="urn:microsoft.com/office/officeart/2005/8/layout/default#2"/>
    <dgm:cxn modelId="{BD119C73-A0B2-4A71-A12E-DD8E9549CB66}" type="presOf" srcId="{993760D4-93A5-4452-98D7-44B229AEE54F}" destId="{F0CC7B01-4FA5-4D38-A469-4C1946AD4A51}" srcOrd="0" destOrd="0" presId="urn:microsoft.com/office/officeart/2005/8/layout/default#2"/>
    <dgm:cxn modelId="{800F8799-F7BD-4884-96B9-BF381DFD1120}" srcId="{8D862BB2-D79F-4F49-B001-E05640E36C0E}" destId="{619DD25B-3082-4F89-8630-15D85828FDEE}" srcOrd="1" destOrd="0" parTransId="{3E5B9C69-8C9D-4187-8202-C95943F21E77}" sibTransId="{FEB2C9DA-0C74-4CAE-B8D3-AEA93E947739}"/>
    <dgm:cxn modelId="{3C0531FB-43FF-4C26-9891-66D8ABE59573}" srcId="{8D862BB2-D79F-4F49-B001-E05640E36C0E}" destId="{823913AC-53CA-4AD7-9594-27270497AB43}" srcOrd="6" destOrd="0" parTransId="{256CD89A-F962-459B-B856-05218D21D59A}" sibTransId="{5C373BA2-6A5B-4B3A-B4A1-07DD022B5F69}"/>
    <dgm:cxn modelId="{C5E1419F-33E6-4D5E-B842-0884A4914E25}" type="presParOf" srcId="{48C1DF4B-51CA-4282-9D3B-A1A3775A578C}" destId="{83E35913-0464-4FBB-A197-8F04CB98474A}" srcOrd="0" destOrd="0" presId="urn:microsoft.com/office/officeart/2005/8/layout/default#2"/>
    <dgm:cxn modelId="{F06139BE-B1DF-4DB8-B886-5E188A52D1BF}" type="presParOf" srcId="{48C1DF4B-51CA-4282-9D3B-A1A3775A578C}" destId="{F8CEC572-2B62-468D-B950-2CE8B043277A}" srcOrd="1" destOrd="0" presId="urn:microsoft.com/office/officeart/2005/8/layout/default#2"/>
    <dgm:cxn modelId="{F5B89EC6-7D50-4E5A-B7AC-E5FBB2529C31}" type="presParOf" srcId="{48C1DF4B-51CA-4282-9D3B-A1A3775A578C}" destId="{3D15FB4A-AC71-44EF-8EFF-075092C9F008}" srcOrd="2" destOrd="0" presId="urn:microsoft.com/office/officeart/2005/8/layout/default#2"/>
    <dgm:cxn modelId="{E664EBA1-DF82-48AF-B5F1-B6F305AA4CC5}" type="presParOf" srcId="{48C1DF4B-51CA-4282-9D3B-A1A3775A578C}" destId="{7A4A2A3C-1701-40F3-B9C0-7BFC9DA5CA3D}" srcOrd="3" destOrd="0" presId="urn:microsoft.com/office/officeart/2005/8/layout/default#2"/>
    <dgm:cxn modelId="{8B04D2CC-DC85-454A-A123-51D39B79C9E4}" type="presParOf" srcId="{48C1DF4B-51CA-4282-9D3B-A1A3775A578C}" destId="{E5CCCFF6-EF3D-4B7F-847E-8A8BFC5E64B3}" srcOrd="4" destOrd="0" presId="urn:microsoft.com/office/officeart/2005/8/layout/default#2"/>
    <dgm:cxn modelId="{62AD2C4A-BBD8-455C-852D-124AA32FD91D}" type="presParOf" srcId="{48C1DF4B-51CA-4282-9D3B-A1A3775A578C}" destId="{2F62D4A8-AF22-497D-AD03-69BAF0405B09}" srcOrd="5" destOrd="0" presId="urn:microsoft.com/office/officeart/2005/8/layout/default#2"/>
    <dgm:cxn modelId="{65CEBF84-F896-4ABE-8D1A-48E3B278D426}" type="presParOf" srcId="{48C1DF4B-51CA-4282-9D3B-A1A3775A578C}" destId="{FB13247B-FACD-44EA-95B4-E99E152636E6}" srcOrd="6" destOrd="0" presId="urn:microsoft.com/office/officeart/2005/8/layout/default#2"/>
    <dgm:cxn modelId="{A171E643-EFF9-4DBE-B6DB-910E5EA32044}" type="presParOf" srcId="{48C1DF4B-51CA-4282-9D3B-A1A3775A578C}" destId="{29079A59-AC87-481D-9683-2DAAC7F1E04B}" srcOrd="7" destOrd="0" presId="urn:microsoft.com/office/officeart/2005/8/layout/default#2"/>
    <dgm:cxn modelId="{A15D459B-BEEE-422F-878F-E691E71C4A33}" type="presParOf" srcId="{48C1DF4B-51CA-4282-9D3B-A1A3775A578C}" destId="{48544F61-277E-4449-8EB1-C288205C2682}" srcOrd="8" destOrd="0" presId="urn:microsoft.com/office/officeart/2005/8/layout/default#2"/>
    <dgm:cxn modelId="{4AF17F45-2D01-40A4-8B3F-779A3AAF2F65}" type="presParOf" srcId="{48C1DF4B-51CA-4282-9D3B-A1A3775A578C}" destId="{6110FC1D-96F1-4ADF-8961-06D280C38E26}" srcOrd="9" destOrd="0" presId="urn:microsoft.com/office/officeart/2005/8/layout/default#2"/>
    <dgm:cxn modelId="{4E937398-7C21-40D0-8C0D-ACEB34AFCC1F}" type="presParOf" srcId="{48C1DF4B-51CA-4282-9D3B-A1A3775A578C}" destId="{F0CC7B01-4FA5-4D38-A469-4C1946AD4A51}" srcOrd="10" destOrd="0" presId="urn:microsoft.com/office/officeart/2005/8/layout/default#2"/>
    <dgm:cxn modelId="{3C42A4A7-F881-4B51-B0BD-3A49480A3553}" type="presParOf" srcId="{48C1DF4B-51CA-4282-9D3B-A1A3775A578C}" destId="{0CFDA758-50CA-47EF-B0AD-8F4C1D18D797}" srcOrd="11" destOrd="0" presId="urn:microsoft.com/office/officeart/2005/8/layout/default#2"/>
    <dgm:cxn modelId="{E57D6582-DDEA-4AED-9AA4-408F2E409886}" type="presParOf" srcId="{48C1DF4B-51CA-4282-9D3B-A1A3775A578C}" destId="{D4C2BFCD-9974-4773-9A8F-1DA8A12CAADD}" srcOrd="12" destOrd="0" presId="urn:microsoft.com/office/officeart/2005/8/layout/default#2"/>
    <dgm:cxn modelId="{F229B2CA-9C5C-45E0-A15F-2A558CF67BD7}" type="presParOf" srcId="{48C1DF4B-51CA-4282-9D3B-A1A3775A578C}" destId="{A899368C-0AA1-4F58-9860-19D3BF4A33D3}" srcOrd="13" destOrd="0" presId="urn:microsoft.com/office/officeart/2005/8/layout/default#2"/>
    <dgm:cxn modelId="{481B0E68-1FC3-4D31-A6D7-1341F811A68F}" type="presParOf" srcId="{48C1DF4B-51CA-4282-9D3B-A1A3775A578C}" destId="{30C75330-8E47-445C-8F72-31DC74C742B1}" srcOrd="14" destOrd="0" presId="urn:microsoft.com/office/officeart/2005/8/layout/default#2"/>
    <dgm:cxn modelId="{3E6BA2C9-D395-4A6C-8BE8-110000C26DAF}" type="presParOf" srcId="{48C1DF4B-51CA-4282-9D3B-A1A3775A578C}" destId="{89B8E2D0-C92B-4D67-B263-6F42F05E8570}" srcOrd="15" destOrd="0" presId="urn:microsoft.com/office/officeart/2005/8/layout/default#2"/>
    <dgm:cxn modelId="{1627EF35-8408-42A6-976C-AD184081599A}" type="presParOf" srcId="{48C1DF4B-51CA-4282-9D3B-A1A3775A578C}" destId="{1B301AE1-76EF-4DDC-A1D9-13A87BAF550A}" srcOrd="16"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4E3C31-BC6B-4869-96F3-89CD8844E43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CA"/>
        </a:p>
      </dgm:t>
    </dgm:pt>
    <dgm:pt modelId="{0F7BA31C-627E-4314-98DF-9597EC917EB9}">
      <dgm:prSet phldrT="[Text]"/>
      <dgm:spPr/>
      <dgm:t>
        <a:bodyPr/>
        <a:lstStyle/>
        <a:p>
          <a:r>
            <a:rPr lang="en-US" dirty="0" smtClean="0">
              <a:solidFill>
                <a:schemeClr val="tx1"/>
              </a:solidFill>
            </a:rPr>
            <a:t>Local Economic Development</a:t>
          </a:r>
          <a:endParaRPr lang="en-CA" dirty="0">
            <a:solidFill>
              <a:schemeClr val="tx1"/>
            </a:solidFill>
          </a:endParaRPr>
        </a:p>
      </dgm:t>
    </dgm:pt>
    <dgm:pt modelId="{1FBD862D-5D60-475D-848F-D4E30269B0E4}" type="parTrans" cxnId="{35955BED-0914-4C00-A23F-9FBC515BAD28}">
      <dgm:prSet/>
      <dgm:spPr/>
      <dgm:t>
        <a:bodyPr/>
        <a:lstStyle/>
        <a:p>
          <a:endParaRPr lang="en-CA"/>
        </a:p>
      </dgm:t>
    </dgm:pt>
    <dgm:pt modelId="{E189B39F-888D-48FB-B1AF-30C2B22F43E2}" type="sibTrans" cxnId="{35955BED-0914-4C00-A23F-9FBC515BAD28}">
      <dgm:prSet/>
      <dgm:spPr/>
      <dgm:t>
        <a:bodyPr/>
        <a:lstStyle/>
        <a:p>
          <a:endParaRPr lang="en-CA"/>
        </a:p>
      </dgm:t>
    </dgm:pt>
    <dgm:pt modelId="{3884EB14-F395-406C-BB42-938F361D8468}">
      <dgm:prSet phldrT="[Text]"/>
      <dgm:spPr/>
      <dgm:t>
        <a:bodyPr/>
        <a:lstStyle/>
        <a:p>
          <a:r>
            <a:rPr lang="en-US" dirty="0" smtClean="0">
              <a:solidFill>
                <a:schemeClr val="tx1"/>
              </a:solidFill>
            </a:rPr>
            <a:t>Affordable Housing</a:t>
          </a:r>
          <a:endParaRPr lang="en-CA" dirty="0">
            <a:solidFill>
              <a:schemeClr val="tx1"/>
            </a:solidFill>
          </a:endParaRPr>
        </a:p>
      </dgm:t>
    </dgm:pt>
    <dgm:pt modelId="{391D0F7E-1113-4B3D-B9EF-8AE4AC52311D}" type="parTrans" cxnId="{D384A17E-790C-47FA-80EB-A34495F0932B}">
      <dgm:prSet/>
      <dgm:spPr/>
      <dgm:t>
        <a:bodyPr/>
        <a:lstStyle/>
        <a:p>
          <a:endParaRPr lang="en-CA"/>
        </a:p>
      </dgm:t>
    </dgm:pt>
    <dgm:pt modelId="{75EB091F-5D39-463C-AC8E-BD8553D476D9}" type="sibTrans" cxnId="{D384A17E-790C-47FA-80EB-A34495F0932B}">
      <dgm:prSet/>
      <dgm:spPr/>
      <dgm:t>
        <a:bodyPr/>
        <a:lstStyle/>
        <a:p>
          <a:endParaRPr lang="en-CA"/>
        </a:p>
      </dgm:t>
    </dgm:pt>
    <dgm:pt modelId="{6AFB8865-CEB8-469A-A1DF-BB8989B025B2}">
      <dgm:prSet phldrT="[Text]"/>
      <dgm:spPr/>
      <dgm:t>
        <a:bodyPr/>
        <a:lstStyle/>
        <a:p>
          <a:r>
            <a:rPr lang="en-US" dirty="0" smtClean="0">
              <a:solidFill>
                <a:schemeClr val="tx1"/>
              </a:solidFill>
            </a:rPr>
            <a:t>Enhanced Local Resources</a:t>
          </a:r>
          <a:endParaRPr lang="en-CA" dirty="0">
            <a:solidFill>
              <a:schemeClr val="tx1"/>
            </a:solidFill>
          </a:endParaRPr>
        </a:p>
      </dgm:t>
    </dgm:pt>
    <dgm:pt modelId="{74AAC347-5C11-4A68-AFC0-D063F7F48CDF}" type="parTrans" cxnId="{98D588F7-1A57-4B20-AAE2-ADC2D7B3E570}">
      <dgm:prSet/>
      <dgm:spPr/>
      <dgm:t>
        <a:bodyPr/>
        <a:lstStyle/>
        <a:p>
          <a:endParaRPr lang="en-CA"/>
        </a:p>
      </dgm:t>
    </dgm:pt>
    <dgm:pt modelId="{D7C91454-5EAB-4E52-9994-CAFDE3FDC091}" type="sibTrans" cxnId="{98D588F7-1A57-4B20-AAE2-ADC2D7B3E570}">
      <dgm:prSet/>
      <dgm:spPr/>
      <dgm:t>
        <a:bodyPr/>
        <a:lstStyle/>
        <a:p>
          <a:endParaRPr lang="en-CA"/>
        </a:p>
      </dgm:t>
    </dgm:pt>
    <dgm:pt modelId="{21999BAB-6FDA-4E98-B58E-2E918246AB8B}">
      <dgm:prSet phldrT="[Text]"/>
      <dgm:spPr/>
      <dgm:t>
        <a:bodyPr/>
        <a:lstStyle/>
        <a:p>
          <a:r>
            <a:rPr lang="en-US" dirty="0" smtClean="0">
              <a:solidFill>
                <a:schemeClr val="tx1"/>
              </a:solidFill>
            </a:rPr>
            <a:t>Youth Retention</a:t>
          </a:r>
          <a:endParaRPr lang="en-CA" dirty="0">
            <a:solidFill>
              <a:schemeClr val="tx1"/>
            </a:solidFill>
          </a:endParaRPr>
        </a:p>
      </dgm:t>
    </dgm:pt>
    <dgm:pt modelId="{F8016999-D348-443F-B844-51B611959237}" type="parTrans" cxnId="{EBD32C4D-EAEF-4726-ACC7-742C52EBCF34}">
      <dgm:prSet/>
      <dgm:spPr/>
      <dgm:t>
        <a:bodyPr/>
        <a:lstStyle/>
        <a:p>
          <a:endParaRPr lang="en-CA"/>
        </a:p>
      </dgm:t>
    </dgm:pt>
    <dgm:pt modelId="{AC14301B-A6F1-43E2-B901-D19436D33B40}" type="sibTrans" cxnId="{EBD32C4D-EAEF-4726-ACC7-742C52EBCF34}">
      <dgm:prSet/>
      <dgm:spPr/>
      <dgm:t>
        <a:bodyPr/>
        <a:lstStyle/>
        <a:p>
          <a:endParaRPr lang="en-CA"/>
        </a:p>
      </dgm:t>
    </dgm:pt>
    <dgm:pt modelId="{299EF517-D718-4C03-BFB9-5AF34ACF7B6D}">
      <dgm:prSet phldrT="[Text]"/>
      <dgm:spPr/>
      <dgm:t>
        <a:bodyPr/>
        <a:lstStyle/>
        <a:p>
          <a:r>
            <a:rPr lang="en-US" dirty="0" smtClean="0">
              <a:solidFill>
                <a:schemeClr val="tx1"/>
              </a:solidFill>
            </a:rPr>
            <a:t>Attracting Young Families</a:t>
          </a:r>
          <a:endParaRPr lang="en-CA" dirty="0">
            <a:solidFill>
              <a:schemeClr val="tx1"/>
            </a:solidFill>
          </a:endParaRPr>
        </a:p>
      </dgm:t>
    </dgm:pt>
    <dgm:pt modelId="{8FCC8008-7CA3-407B-BF52-56F3EC4B84F2}" type="parTrans" cxnId="{DF4D1237-099D-458B-A57D-419D981DC6C3}">
      <dgm:prSet/>
      <dgm:spPr/>
      <dgm:t>
        <a:bodyPr/>
        <a:lstStyle/>
        <a:p>
          <a:endParaRPr lang="en-CA"/>
        </a:p>
      </dgm:t>
    </dgm:pt>
    <dgm:pt modelId="{C450E5F2-74AF-4B2B-9FC8-C54D369EBEE4}" type="sibTrans" cxnId="{DF4D1237-099D-458B-A57D-419D981DC6C3}">
      <dgm:prSet/>
      <dgm:spPr/>
      <dgm:t>
        <a:bodyPr/>
        <a:lstStyle/>
        <a:p>
          <a:endParaRPr lang="en-CA"/>
        </a:p>
      </dgm:t>
    </dgm:pt>
    <dgm:pt modelId="{F368EA2F-5861-4A22-B837-BF6380552047}">
      <dgm:prSet phldrT="[Text]"/>
      <dgm:spPr/>
      <dgm:t>
        <a:bodyPr/>
        <a:lstStyle/>
        <a:p>
          <a:r>
            <a:rPr lang="en-US" dirty="0" smtClean="0">
              <a:solidFill>
                <a:schemeClr val="tx1"/>
              </a:solidFill>
            </a:rPr>
            <a:t>Increased Social and Leisure Opportunities</a:t>
          </a:r>
          <a:endParaRPr lang="en-CA" dirty="0">
            <a:solidFill>
              <a:schemeClr val="tx1"/>
            </a:solidFill>
          </a:endParaRPr>
        </a:p>
      </dgm:t>
    </dgm:pt>
    <dgm:pt modelId="{AEEC491B-7CD3-4DF2-AD28-CED7AA0BEABC}" type="parTrans" cxnId="{34AAF481-1D58-426D-A0F7-9566447765AC}">
      <dgm:prSet/>
      <dgm:spPr/>
      <dgm:t>
        <a:bodyPr/>
        <a:lstStyle/>
        <a:p>
          <a:endParaRPr lang="en-CA"/>
        </a:p>
      </dgm:t>
    </dgm:pt>
    <dgm:pt modelId="{D0AF431A-46CA-4628-9D62-4401700A4841}" type="sibTrans" cxnId="{34AAF481-1D58-426D-A0F7-9566447765AC}">
      <dgm:prSet/>
      <dgm:spPr/>
      <dgm:t>
        <a:bodyPr/>
        <a:lstStyle/>
        <a:p>
          <a:endParaRPr lang="en-CA"/>
        </a:p>
      </dgm:t>
    </dgm:pt>
    <dgm:pt modelId="{406E24F2-B3C6-4270-A17D-D2F935CE754B}" type="pres">
      <dgm:prSet presAssocID="{134E3C31-BC6B-4869-96F3-89CD8844E43C}" presName="linear" presStyleCnt="0">
        <dgm:presLayoutVars>
          <dgm:animLvl val="lvl"/>
          <dgm:resizeHandles val="exact"/>
        </dgm:presLayoutVars>
      </dgm:prSet>
      <dgm:spPr/>
      <dgm:t>
        <a:bodyPr/>
        <a:lstStyle/>
        <a:p>
          <a:endParaRPr lang="en-CA"/>
        </a:p>
      </dgm:t>
    </dgm:pt>
    <dgm:pt modelId="{AAE38C06-F432-4DA7-9A56-BED3416303A2}" type="pres">
      <dgm:prSet presAssocID="{0F7BA31C-627E-4314-98DF-9597EC917EB9}" presName="parentText" presStyleLbl="node1" presStyleIdx="0" presStyleCnt="6">
        <dgm:presLayoutVars>
          <dgm:chMax val="0"/>
          <dgm:bulletEnabled val="1"/>
        </dgm:presLayoutVars>
      </dgm:prSet>
      <dgm:spPr/>
      <dgm:t>
        <a:bodyPr/>
        <a:lstStyle/>
        <a:p>
          <a:endParaRPr lang="en-CA"/>
        </a:p>
      </dgm:t>
    </dgm:pt>
    <dgm:pt modelId="{07144F28-63C1-4F09-B8BD-F7F5A93BDD2A}" type="pres">
      <dgm:prSet presAssocID="{E189B39F-888D-48FB-B1AF-30C2B22F43E2}" presName="spacer" presStyleCnt="0"/>
      <dgm:spPr/>
    </dgm:pt>
    <dgm:pt modelId="{867E1E4A-2E9C-4829-952A-3B12814CE0E1}" type="pres">
      <dgm:prSet presAssocID="{3884EB14-F395-406C-BB42-938F361D8468}" presName="parentText" presStyleLbl="node1" presStyleIdx="1" presStyleCnt="6">
        <dgm:presLayoutVars>
          <dgm:chMax val="0"/>
          <dgm:bulletEnabled val="1"/>
        </dgm:presLayoutVars>
      </dgm:prSet>
      <dgm:spPr/>
      <dgm:t>
        <a:bodyPr/>
        <a:lstStyle/>
        <a:p>
          <a:endParaRPr lang="en-CA"/>
        </a:p>
      </dgm:t>
    </dgm:pt>
    <dgm:pt modelId="{ADA66499-2484-46B7-BCB4-3194961E9580}" type="pres">
      <dgm:prSet presAssocID="{75EB091F-5D39-463C-AC8E-BD8553D476D9}" presName="spacer" presStyleCnt="0"/>
      <dgm:spPr/>
    </dgm:pt>
    <dgm:pt modelId="{6CC2DDAE-CF61-461D-80EA-F77EED4F222C}" type="pres">
      <dgm:prSet presAssocID="{6AFB8865-CEB8-469A-A1DF-BB8989B025B2}" presName="parentText" presStyleLbl="node1" presStyleIdx="2" presStyleCnt="6">
        <dgm:presLayoutVars>
          <dgm:chMax val="0"/>
          <dgm:bulletEnabled val="1"/>
        </dgm:presLayoutVars>
      </dgm:prSet>
      <dgm:spPr/>
      <dgm:t>
        <a:bodyPr/>
        <a:lstStyle/>
        <a:p>
          <a:endParaRPr lang="en-CA"/>
        </a:p>
      </dgm:t>
    </dgm:pt>
    <dgm:pt modelId="{DD0AABBB-E930-4BA9-B29D-36BE9A564334}" type="pres">
      <dgm:prSet presAssocID="{D7C91454-5EAB-4E52-9994-CAFDE3FDC091}" presName="spacer" presStyleCnt="0"/>
      <dgm:spPr/>
    </dgm:pt>
    <dgm:pt modelId="{19B1C470-2FF7-48EC-A486-871B9ABF7A69}" type="pres">
      <dgm:prSet presAssocID="{21999BAB-6FDA-4E98-B58E-2E918246AB8B}" presName="parentText" presStyleLbl="node1" presStyleIdx="3" presStyleCnt="6">
        <dgm:presLayoutVars>
          <dgm:chMax val="0"/>
          <dgm:bulletEnabled val="1"/>
        </dgm:presLayoutVars>
      </dgm:prSet>
      <dgm:spPr/>
      <dgm:t>
        <a:bodyPr/>
        <a:lstStyle/>
        <a:p>
          <a:endParaRPr lang="en-CA"/>
        </a:p>
      </dgm:t>
    </dgm:pt>
    <dgm:pt modelId="{7DAEE6AA-0677-4323-A310-9DCF8E9A2AD4}" type="pres">
      <dgm:prSet presAssocID="{AC14301B-A6F1-43E2-B901-D19436D33B40}" presName="spacer" presStyleCnt="0"/>
      <dgm:spPr/>
    </dgm:pt>
    <dgm:pt modelId="{00E47500-A5A1-4260-AECC-D2285D913A33}" type="pres">
      <dgm:prSet presAssocID="{299EF517-D718-4C03-BFB9-5AF34ACF7B6D}" presName="parentText" presStyleLbl="node1" presStyleIdx="4" presStyleCnt="6">
        <dgm:presLayoutVars>
          <dgm:chMax val="0"/>
          <dgm:bulletEnabled val="1"/>
        </dgm:presLayoutVars>
      </dgm:prSet>
      <dgm:spPr/>
      <dgm:t>
        <a:bodyPr/>
        <a:lstStyle/>
        <a:p>
          <a:endParaRPr lang="en-CA"/>
        </a:p>
      </dgm:t>
    </dgm:pt>
    <dgm:pt modelId="{9B49B9BA-45FD-4B60-8F4C-B03AD6232AC7}" type="pres">
      <dgm:prSet presAssocID="{C450E5F2-74AF-4B2B-9FC8-C54D369EBEE4}" presName="spacer" presStyleCnt="0"/>
      <dgm:spPr/>
    </dgm:pt>
    <dgm:pt modelId="{EEDCE600-9C98-44B6-889E-688F70BDB305}" type="pres">
      <dgm:prSet presAssocID="{F368EA2F-5861-4A22-B837-BF6380552047}" presName="parentText" presStyleLbl="node1" presStyleIdx="5" presStyleCnt="6">
        <dgm:presLayoutVars>
          <dgm:chMax val="0"/>
          <dgm:bulletEnabled val="1"/>
        </dgm:presLayoutVars>
      </dgm:prSet>
      <dgm:spPr/>
      <dgm:t>
        <a:bodyPr/>
        <a:lstStyle/>
        <a:p>
          <a:endParaRPr lang="en-CA"/>
        </a:p>
      </dgm:t>
    </dgm:pt>
  </dgm:ptLst>
  <dgm:cxnLst>
    <dgm:cxn modelId="{DF4D1237-099D-458B-A57D-419D981DC6C3}" srcId="{134E3C31-BC6B-4869-96F3-89CD8844E43C}" destId="{299EF517-D718-4C03-BFB9-5AF34ACF7B6D}" srcOrd="4" destOrd="0" parTransId="{8FCC8008-7CA3-407B-BF52-56F3EC4B84F2}" sibTransId="{C450E5F2-74AF-4B2B-9FC8-C54D369EBEE4}"/>
    <dgm:cxn modelId="{6CC485E4-B8FE-44D6-8FD0-D901C8D37322}" type="presOf" srcId="{F368EA2F-5861-4A22-B837-BF6380552047}" destId="{EEDCE600-9C98-44B6-889E-688F70BDB305}" srcOrd="0" destOrd="0" presId="urn:microsoft.com/office/officeart/2005/8/layout/vList2"/>
    <dgm:cxn modelId="{35955BED-0914-4C00-A23F-9FBC515BAD28}" srcId="{134E3C31-BC6B-4869-96F3-89CD8844E43C}" destId="{0F7BA31C-627E-4314-98DF-9597EC917EB9}" srcOrd="0" destOrd="0" parTransId="{1FBD862D-5D60-475D-848F-D4E30269B0E4}" sibTransId="{E189B39F-888D-48FB-B1AF-30C2B22F43E2}"/>
    <dgm:cxn modelId="{A1B58C52-1A22-40E0-82C5-B04CFAE7A19F}" type="presOf" srcId="{6AFB8865-CEB8-469A-A1DF-BB8989B025B2}" destId="{6CC2DDAE-CF61-461D-80EA-F77EED4F222C}" srcOrd="0" destOrd="0" presId="urn:microsoft.com/office/officeart/2005/8/layout/vList2"/>
    <dgm:cxn modelId="{BC34A73A-C066-4F07-9058-F712132E705E}" type="presOf" srcId="{21999BAB-6FDA-4E98-B58E-2E918246AB8B}" destId="{19B1C470-2FF7-48EC-A486-871B9ABF7A69}" srcOrd="0" destOrd="0" presId="urn:microsoft.com/office/officeart/2005/8/layout/vList2"/>
    <dgm:cxn modelId="{D384A17E-790C-47FA-80EB-A34495F0932B}" srcId="{134E3C31-BC6B-4869-96F3-89CD8844E43C}" destId="{3884EB14-F395-406C-BB42-938F361D8468}" srcOrd="1" destOrd="0" parTransId="{391D0F7E-1113-4B3D-B9EF-8AE4AC52311D}" sibTransId="{75EB091F-5D39-463C-AC8E-BD8553D476D9}"/>
    <dgm:cxn modelId="{CDF73484-804C-4D2B-BE36-6175AEBBF205}" type="presOf" srcId="{134E3C31-BC6B-4869-96F3-89CD8844E43C}" destId="{406E24F2-B3C6-4270-A17D-D2F935CE754B}" srcOrd="0" destOrd="0" presId="urn:microsoft.com/office/officeart/2005/8/layout/vList2"/>
    <dgm:cxn modelId="{EBD32C4D-EAEF-4726-ACC7-742C52EBCF34}" srcId="{134E3C31-BC6B-4869-96F3-89CD8844E43C}" destId="{21999BAB-6FDA-4E98-B58E-2E918246AB8B}" srcOrd="3" destOrd="0" parTransId="{F8016999-D348-443F-B844-51B611959237}" sibTransId="{AC14301B-A6F1-43E2-B901-D19436D33B40}"/>
    <dgm:cxn modelId="{0419EC03-7DAE-46ED-BC1A-D27D3F36DF7C}" type="presOf" srcId="{299EF517-D718-4C03-BFB9-5AF34ACF7B6D}" destId="{00E47500-A5A1-4260-AECC-D2285D913A33}" srcOrd="0" destOrd="0" presId="urn:microsoft.com/office/officeart/2005/8/layout/vList2"/>
    <dgm:cxn modelId="{34AAF481-1D58-426D-A0F7-9566447765AC}" srcId="{134E3C31-BC6B-4869-96F3-89CD8844E43C}" destId="{F368EA2F-5861-4A22-B837-BF6380552047}" srcOrd="5" destOrd="0" parTransId="{AEEC491B-7CD3-4DF2-AD28-CED7AA0BEABC}" sibTransId="{D0AF431A-46CA-4628-9D62-4401700A4841}"/>
    <dgm:cxn modelId="{D0C73DD2-2197-4167-A722-B83EC2FD7192}" type="presOf" srcId="{0F7BA31C-627E-4314-98DF-9597EC917EB9}" destId="{AAE38C06-F432-4DA7-9A56-BED3416303A2}" srcOrd="0" destOrd="0" presId="urn:microsoft.com/office/officeart/2005/8/layout/vList2"/>
    <dgm:cxn modelId="{A5701305-1C8E-4CE1-A51F-FC6383784F66}" type="presOf" srcId="{3884EB14-F395-406C-BB42-938F361D8468}" destId="{867E1E4A-2E9C-4829-952A-3B12814CE0E1}" srcOrd="0" destOrd="0" presId="urn:microsoft.com/office/officeart/2005/8/layout/vList2"/>
    <dgm:cxn modelId="{98D588F7-1A57-4B20-AAE2-ADC2D7B3E570}" srcId="{134E3C31-BC6B-4869-96F3-89CD8844E43C}" destId="{6AFB8865-CEB8-469A-A1DF-BB8989B025B2}" srcOrd="2" destOrd="0" parTransId="{74AAC347-5C11-4A68-AFC0-D063F7F48CDF}" sibTransId="{D7C91454-5EAB-4E52-9994-CAFDE3FDC091}"/>
    <dgm:cxn modelId="{FE990D13-5F9C-46F9-B932-01C1B97FF643}" type="presParOf" srcId="{406E24F2-B3C6-4270-A17D-D2F935CE754B}" destId="{AAE38C06-F432-4DA7-9A56-BED3416303A2}" srcOrd="0" destOrd="0" presId="urn:microsoft.com/office/officeart/2005/8/layout/vList2"/>
    <dgm:cxn modelId="{74398474-4356-421F-A330-334E388F1429}" type="presParOf" srcId="{406E24F2-B3C6-4270-A17D-D2F935CE754B}" destId="{07144F28-63C1-4F09-B8BD-F7F5A93BDD2A}" srcOrd="1" destOrd="0" presId="urn:microsoft.com/office/officeart/2005/8/layout/vList2"/>
    <dgm:cxn modelId="{43CEE526-73E3-4B63-902F-A9CD22054771}" type="presParOf" srcId="{406E24F2-B3C6-4270-A17D-D2F935CE754B}" destId="{867E1E4A-2E9C-4829-952A-3B12814CE0E1}" srcOrd="2" destOrd="0" presId="urn:microsoft.com/office/officeart/2005/8/layout/vList2"/>
    <dgm:cxn modelId="{353120BE-2AE9-4B86-99DE-BF7308DA7FD3}" type="presParOf" srcId="{406E24F2-B3C6-4270-A17D-D2F935CE754B}" destId="{ADA66499-2484-46B7-BCB4-3194961E9580}" srcOrd="3" destOrd="0" presId="urn:microsoft.com/office/officeart/2005/8/layout/vList2"/>
    <dgm:cxn modelId="{31513934-3A72-4F7A-BD25-1A9E02116281}" type="presParOf" srcId="{406E24F2-B3C6-4270-A17D-D2F935CE754B}" destId="{6CC2DDAE-CF61-461D-80EA-F77EED4F222C}" srcOrd="4" destOrd="0" presId="urn:microsoft.com/office/officeart/2005/8/layout/vList2"/>
    <dgm:cxn modelId="{B6A0586F-5DBB-4578-942F-8BBA1E21FF0F}" type="presParOf" srcId="{406E24F2-B3C6-4270-A17D-D2F935CE754B}" destId="{DD0AABBB-E930-4BA9-B29D-36BE9A564334}" srcOrd="5" destOrd="0" presId="urn:microsoft.com/office/officeart/2005/8/layout/vList2"/>
    <dgm:cxn modelId="{D8BAF84A-D098-436F-92A1-A422131D2FC4}" type="presParOf" srcId="{406E24F2-B3C6-4270-A17D-D2F935CE754B}" destId="{19B1C470-2FF7-48EC-A486-871B9ABF7A69}" srcOrd="6" destOrd="0" presId="urn:microsoft.com/office/officeart/2005/8/layout/vList2"/>
    <dgm:cxn modelId="{D2FE825D-6A0C-4FAD-A280-E4C574EFD3C4}" type="presParOf" srcId="{406E24F2-B3C6-4270-A17D-D2F935CE754B}" destId="{7DAEE6AA-0677-4323-A310-9DCF8E9A2AD4}" srcOrd="7" destOrd="0" presId="urn:microsoft.com/office/officeart/2005/8/layout/vList2"/>
    <dgm:cxn modelId="{5D66D721-FF43-4828-8734-F5C011C37014}" type="presParOf" srcId="{406E24F2-B3C6-4270-A17D-D2F935CE754B}" destId="{00E47500-A5A1-4260-AECC-D2285D913A33}" srcOrd="8" destOrd="0" presId="urn:microsoft.com/office/officeart/2005/8/layout/vList2"/>
    <dgm:cxn modelId="{E3218C57-4601-4073-ADE5-C89DC1575276}" type="presParOf" srcId="{406E24F2-B3C6-4270-A17D-D2F935CE754B}" destId="{9B49B9BA-45FD-4B60-8F4C-B03AD6232AC7}" srcOrd="9" destOrd="0" presId="urn:microsoft.com/office/officeart/2005/8/layout/vList2"/>
    <dgm:cxn modelId="{F1E52F22-C35F-48E7-B9CA-5A0577032618}" type="presParOf" srcId="{406E24F2-B3C6-4270-A17D-D2F935CE754B}" destId="{EEDCE600-9C98-44B6-889E-688F70BDB305}"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72BFF-AA0F-4D4C-B4E1-DD92F6B0828D}">
      <dsp:nvSpPr>
        <dsp:cNvPr id="0" name=""/>
        <dsp:cNvSpPr/>
      </dsp:nvSpPr>
      <dsp:spPr>
        <a:xfrm>
          <a:off x="1361665" y="231487"/>
          <a:ext cx="2742782" cy="2742742"/>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Built Environment</a:t>
          </a:r>
          <a:endParaRPr lang="en-CA" sz="2600" kern="1200" dirty="0"/>
        </a:p>
      </dsp:txBody>
      <dsp:txXfrm>
        <a:off x="1763336" y="633152"/>
        <a:ext cx="1939440" cy="1939412"/>
      </dsp:txXfrm>
    </dsp:sp>
    <dsp:sp modelId="{30711A4E-4BAC-4A9E-8A4B-2F1C986DDB7C}">
      <dsp:nvSpPr>
        <dsp:cNvPr id="0" name=""/>
        <dsp:cNvSpPr/>
      </dsp:nvSpPr>
      <dsp:spPr>
        <a:xfrm>
          <a:off x="2743420" y="1829257"/>
          <a:ext cx="2742782" cy="2742742"/>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Social Environment</a:t>
          </a:r>
          <a:endParaRPr lang="en-CA" sz="2600" kern="1200" dirty="0"/>
        </a:p>
      </dsp:txBody>
      <dsp:txXfrm>
        <a:off x="3145091" y="2230922"/>
        <a:ext cx="1939440" cy="1939412"/>
      </dsp:txXfrm>
    </dsp:sp>
    <dsp:sp modelId="{D1FE2E18-6C44-4C5C-8A51-6677A2A5A563}">
      <dsp:nvSpPr>
        <dsp:cNvPr id="0" name=""/>
        <dsp:cNvSpPr/>
      </dsp:nvSpPr>
      <dsp:spPr>
        <a:xfrm>
          <a:off x="3960860" y="200467"/>
          <a:ext cx="2742782" cy="2742742"/>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Natural Environment</a:t>
          </a:r>
          <a:endParaRPr lang="en-CA" sz="2600" kern="1200" dirty="0"/>
        </a:p>
      </dsp:txBody>
      <dsp:txXfrm>
        <a:off x="4362531" y="602132"/>
        <a:ext cx="1939440" cy="1939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35913-0464-4FBB-A197-8F04CB98474A}">
      <dsp:nvSpPr>
        <dsp:cNvPr id="0" name=""/>
        <dsp:cNvSpPr/>
      </dsp:nvSpPr>
      <dsp:spPr>
        <a:xfrm>
          <a:off x="597954" y="2147"/>
          <a:ext cx="2283852" cy="1370311"/>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CA" sz="2100" kern="1200" dirty="0" smtClean="0"/>
            <a:t>...thrive.</a:t>
          </a:r>
          <a:endParaRPr lang="en-CA" sz="2100" kern="1200" dirty="0"/>
        </a:p>
      </dsp:txBody>
      <dsp:txXfrm>
        <a:off x="597954" y="2147"/>
        <a:ext cx="2283852" cy="1370311"/>
      </dsp:txXfrm>
    </dsp:sp>
    <dsp:sp modelId="{3D15FB4A-AC71-44EF-8EFF-075092C9F008}">
      <dsp:nvSpPr>
        <dsp:cNvPr id="0" name=""/>
        <dsp:cNvSpPr/>
      </dsp:nvSpPr>
      <dsp:spPr>
        <a:xfrm>
          <a:off x="3110192" y="2147"/>
          <a:ext cx="2283852" cy="1370311"/>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CA" sz="2100" kern="1200" dirty="0" smtClean="0"/>
            <a:t>...be the bar that other communities strive to meet.</a:t>
          </a:r>
          <a:endParaRPr lang="en-CA" sz="2100" kern="1200" dirty="0"/>
        </a:p>
      </dsp:txBody>
      <dsp:txXfrm>
        <a:off x="3110192" y="2147"/>
        <a:ext cx="2283852" cy="1370311"/>
      </dsp:txXfrm>
    </dsp:sp>
    <dsp:sp modelId="{E5CCCFF6-EF3D-4B7F-847E-8A8BFC5E64B3}">
      <dsp:nvSpPr>
        <dsp:cNvPr id="0" name=""/>
        <dsp:cNvSpPr/>
      </dsp:nvSpPr>
      <dsp:spPr>
        <a:xfrm>
          <a:off x="5622430" y="2147"/>
          <a:ext cx="2283852" cy="1370311"/>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CA" sz="2100" kern="1200" dirty="0" smtClean="0"/>
            <a:t>...be more child friendly.</a:t>
          </a:r>
          <a:endParaRPr lang="en-CA" sz="2100" kern="1200" dirty="0"/>
        </a:p>
      </dsp:txBody>
      <dsp:txXfrm>
        <a:off x="5622430" y="2147"/>
        <a:ext cx="2283852" cy="1370311"/>
      </dsp:txXfrm>
    </dsp:sp>
    <dsp:sp modelId="{FB13247B-FACD-44EA-95B4-E99E152636E6}">
      <dsp:nvSpPr>
        <dsp:cNvPr id="0" name=""/>
        <dsp:cNvSpPr/>
      </dsp:nvSpPr>
      <dsp:spPr>
        <a:xfrm>
          <a:off x="597954" y="1600844"/>
          <a:ext cx="2283852" cy="1370311"/>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CA" sz="2100" kern="1200" dirty="0" smtClean="0"/>
            <a:t>...be the place to work, play and live.</a:t>
          </a:r>
          <a:endParaRPr lang="en-CA" sz="2100" kern="1200" dirty="0"/>
        </a:p>
      </dsp:txBody>
      <dsp:txXfrm>
        <a:off x="597954" y="1600844"/>
        <a:ext cx="2283852" cy="1370311"/>
      </dsp:txXfrm>
    </dsp:sp>
    <dsp:sp modelId="{48544F61-277E-4449-8EB1-C288205C2682}">
      <dsp:nvSpPr>
        <dsp:cNvPr id="0" name=""/>
        <dsp:cNvSpPr/>
      </dsp:nvSpPr>
      <dsp:spPr>
        <a:xfrm>
          <a:off x="3110192" y="1600844"/>
          <a:ext cx="2283852" cy="1370311"/>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CA" sz="2100" kern="1200" dirty="0" smtClean="0"/>
            <a:t>...thrive and grow with happy and healthy citizens</a:t>
          </a:r>
          <a:endParaRPr lang="en-CA" sz="2100" kern="1200" dirty="0"/>
        </a:p>
      </dsp:txBody>
      <dsp:txXfrm>
        <a:off x="3110192" y="1600844"/>
        <a:ext cx="2283852" cy="1370311"/>
      </dsp:txXfrm>
    </dsp:sp>
    <dsp:sp modelId="{F0CC7B01-4FA5-4D38-A469-4C1946AD4A51}">
      <dsp:nvSpPr>
        <dsp:cNvPr id="0" name=""/>
        <dsp:cNvSpPr/>
      </dsp:nvSpPr>
      <dsp:spPr>
        <a:xfrm>
          <a:off x="5622430" y="1600844"/>
          <a:ext cx="2283852" cy="1370311"/>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CA" sz="2100" kern="1200" dirty="0" smtClean="0"/>
            <a:t>...celebrate and protect our natural environment. </a:t>
          </a:r>
          <a:endParaRPr lang="en-CA" sz="2100" kern="1200" dirty="0"/>
        </a:p>
      </dsp:txBody>
      <dsp:txXfrm>
        <a:off x="5622430" y="1600844"/>
        <a:ext cx="2283852" cy="1370311"/>
      </dsp:txXfrm>
    </dsp:sp>
    <dsp:sp modelId="{D4C2BFCD-9974-4773-9A8F-1DA8A12CAADD}">
      <dsp:nvSpPr>
        <dsp:cNvPr id="0" name=""/>
        <dsp:cNvSpPr/>
      </dsp:nvSpPr>
      <dsp:spPr>
        <a:xfrm>
          <a:off x="597954" y="3199541"/>
          <a:ext cx="2283852" cy="1370311"/>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CA" sz="2100" kern="1200" dirty="0" smtClean="0"/>
            <a:t>...be vibrant and diverse.</a:t>
          </a:r>
          <a:endParaRPr lang="en-CA" sz="2100" kern="1200" dirty="0"/>
        </a:p>
      </dsp:txBody>
      <dsp:txXfrm>
        <a:off x="597954" y="3199541"/>
        <a:ext cx="2283852" cy="1370311"/>
      </dsp:txXfrm>
    </dsp:sp>
    <dsp:sp modelId="{30C75330-8E47-445C-8F72-31DC74C742B1}">
      <dsp:nvSpPr>
        <dsp:cNvPr id="0" name=""/>
        <dsp:cNvSpPr/>
      </dsp:nvSpPr>
      <dsp:spPr>
        <a:xfrm>
          <a:off x="3110192" y="3199541"/>
          <a:ext cx="2283852" cy="1370311"/>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CA" sz="2100" kern="1200" dirty="0" smtClean="0"/>
            <a:t>...continue to help each other through hard and good times. </a:t>
          </a:r>
          <a:endParaRPr lang="en-CA" sz="2100" kern="1200" dirty="0"/>
        </a:p>
      </dsp:txBody>
      <dsp:txXfrm>
        <a:off x="3110192" y="3199541"/>
        <a:ext cx="2283852" cy="1370311"/>
      </dsp:txXfrm>
    </dsp:sp>
    <dsp:sp modelId="{1B301AE1-76EF-4DDC-A1D9-13A87BAF550A}">
      <dsp:nvSpPr>
        <dsp:cNvPr id="0" name=""/>
        <dsp:cNvSpPr/>
      </dsp:nvSpPr>
      <dsp:spPr>
        <a:xfrm>
          <a:off x="5622430" y="3199541"/>
          <a:ext cx="2283852" cy="1370311"/>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CA" sz="2100" kern="1200" dirty="0" smtClean="0"/>
            <a:t>...have activities for all. </a:t>
          </a:r>
          <a:endParaRPr lang="en-CA" sz="2100" kern="1200" dirty="0"/>
        </a:p>
      </dsp:txBody>
      <dsp:txXfrm>
        <a:off x="5622430" y="3199541"/>
        <a:ext cx="2283852" cy="13703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38C06-F432-4DA7-9A56-BED3416303A2}">
      <dsp:nvSpPr>
        <dsp:cNvPr id="0" name=""/>
        <dsp:cNvSpPr/>
      </dsp:nvSpPr>
      <dsp:spPr>
        <a:xfrm>
          <a:off x="0" y="46641"/>
          <a:ext cx="8229600" cy="6715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Local Economic Development</a:t>
          </a:r>
          <a:endParaRPr lang="en-CA" sz="2800" kern="1200" dirty="0">
            <a:solidFill>
              <a:schemeClr val="tx1"/>
            </a:solidFill>
          </a:endParaRPr>
        </a:p>
      </dsp:txBody>
      <dsp:txXfrm>
        <a:off x="32784" y="79425"/>
        <a:ext cx="8164032" cy="606012"/>
      </dsp:txXfrm>
    </dsp:sp>
    <dsp:sp modelId="{867E1E4A-2E9C-4829-952A-3B12814CE0E1}">
      <dsp:nvSpPr>
        <dsp:cNvPr id="0" name=""/>
        <dsp:cNvSpPr/>
      </dsp:nvSpPr>
      <dsp:spPr>
        <a:xfrm>
          <a:off x="0" y="798861"/>
          <a:ext cx="8229600" cy="6715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Affordable Housing</a:t>
          </a:r>
          <a:endParaRPr lang="en-CA" sz="2800" kern="1200" dirty="0">
            <a:solidFill>
              <a:schemeClr val="tx1"/>
            </a:solidFill>
          </a:endParaRPr>
        </a:p>
      </dsp:txBody>
      <dsp:txXfrm>
        <a:off x="32784" y="831645"/>
        <a:ext cx="8164032" cy="606012"/>
      </dsp:txXfrm>
    </dsp:sp>
    <dsp:sp modelId="{6CC2DDAE-CF61-461D-80EA-F77EED4F222C}">
      <dsp:nvSpPr>
        <dsp:cNvPr id="0" name=""/>
        <dsp:cNvSpPr/>
      </dsp:nvSpPr>
      <dsp:spPr>
        <a:xfrm>
          <a:off x="0" y="1551081"/>
          <a:ext cx="8229600" cy="6715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Enhanced Local Resources</a:t>
          </a:r>
          <a:endParaRPr lang="en-CA" sz="2800" kern="1200" dirty="0">
            <a:solidFill>
              <a:schemeClr val="tx1"/>
            </a:solidFill>
          </a:endParaRPr>
        </a:p>
      </dsp:txBody>
      <dsp:txXfrm>
        <a:off x="32784" y="1583865"/>
        <a:ext cx="8164032" cy="606012"/>
      </dsp:txXfrm>
    </dsp:sp>
    <dsp:sp modelId="{19B1C470-2FF7-48EC-A486-871B9ABF7A69}">
      <dsp:nvSpPr>
        <dsp:cNvPr id="0" name=""/>
        <dsp:cNvSpPr/>
      </dsp:nvSpPr>
      <dsp:spPr>
        <a:xfrm>
          <a:off x="0" y="2303301"/>
          <a:ext cx="8229600" cy="6715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Youth Retention</a:t>
          </a:r>
          <a:endParaRPr lang="en-CA" sz="2800" kern="1200" dirty="0">
            <a:solidFill>
              <a:schemeClr val="tx1"/>
            </a:solidFill>
          </a:endParaRPr>
        </a:p>
      </dsp:txBody>
      <dsp:txXfrm>
        <a:off x="32784" y="2336085"/>
        <a:ext cx="8164032" cy="606012"/>
      </dsp:txXfrm>
    </dsp:sp>
    <dsp:sp modelId="{00E47500-A5A1-4260-AECC-D2285D913A33}">
      <dsp:nvSpPr>
        <dsp:cNvPr id="0" name=""/>
        <dsp:cNvSpPr/>
      </dsp:nvSpPr>
      <dsp:spPr>
        <a:xfrm>
          <a:off x="0" y="3055521"/>
          <a:ext cx="8229600" cy="6715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Attracting Young Families</a:t>
          </a:r>
          <a:endParaRPr lang="en-CA" sz="2800" kern="1200" dirty="0">
            <a:solidFill>
              <a:schemeClr val="tx1"/>
            </a:solidFill>
          </a:endParaRPr>
        </a:p>
      </dsp:txBody>
      <dsp:txXfrm>
        <a:off x="32784" y="3088305"/>
        <a:ext cx="8164032" cy="606012"/>
      </dsp:txXfrm>
    </dsp:sp>
    <dsp:sp modelId="{EEDCE600-9C98-44B6-889E-688F70BDB305}">
      <dsp:nvSpPr>
        <dsp:cNvPr id="0" name=""/>
        <dsp:cNvSpPr/>
      </dsp:nvSpPr>
      <dsp:spPr>
        <a:xfrm>
          <a:off x="0" y="3807741"/>
          <a:ext cx="8229600" cy="6715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Increased Social and Leisure Opportunities</a:t>
          </a:r>
          <a:endParaRPr lang="en-CA" sz="2800" kern="1200" dirty="0">
            <a:solidFill>
              <a:schemeClr val="tx1"/>
            </a:solidFill>
          </a:endParaRPr>
        </a:p>
      </dsp:txBody>
      <dsp:txXfrm>
        <a:off x="32784" y="3840525"/>
        <a:ext cx="8164032" cy="606012"/>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CA"/>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98621BDF-E251-4752-BB96-BB27D666E4EA}" type="datetimeFigureOut">
              <a:rPr lang="en-CA" smtClean="0"/>
              <a:pPr/>
              <a:t>2016-11-23</a:t>
            </a:fld>
            <a:endParaRPr lang="en-CA"/>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CA"/>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CA"/>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0120C231-BA94-437C-94B3-1BF228AA169B}" type="slidenum">
              <a:rPr lang="en-CA" smtClean="0"/>
              <a:pPr/>
              <a:t>‹#›</a:t>
            </a:fld>
            <a:endParaRPr lang="en-CA"/>
          </a:p>
        </p:txBody>
      </p:sp>
    </p:spTree>
    <p:extLst>
      <p:ext uri="{BB962C8B-B14F-4D97-AF65-F5344CB8AC3E}">
        <p14:creationId xmlns:p14="http://schemas.microsoft.com/office/powerpoint/2010/main" val="863385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p:txBody>
      </p:sp>
      <p:sp>
        <p:nvSpPr>
          <p:cNvPr id="4" name="Slide Number Placeholder 3"/>
          <p:cNvSpPr>
            <a:spLocks noGrp="1"/>
          </p:cNvSpPr>
          <p:nvPr>
            <p:ph type="sldNum" sz="quarter" idx="10"/>
          </p:nvPr>
        </p:nvSpPr>
        <p:spPr/>
        <p:txBody>
          <a:bodyPr/>
          <a:lstStyle/>
          <a:p>
            <a:fld id="{0120C231-BA94-437C-94B3-1BF228AA169B}" type="slidenum">
              <a:rPr lang="en-CA" smtClean="0">
                <a:solidFill>
                  <a:prstClr val="black"/>
                </a:solidFill>
              </a:rPr>
              <a:pPr/>
              <a:t>1</a:t>
            </a:fld>
            <a:endParaRPr lang="en-CA">
              <a:solidFill>
                <a:prstClr val="black"/>
              </a:solidFill>
            </a:endParaRPr>
          </a:p>
        </p:txBody>
      </p:sp>
    </p:spTree>
    <p:extLst>
      <p:ext uri="{BB962C8B-B14F-4D97-AF65-F5344CB8AC3E}">
        <p14:creationId xmlns:p14="http://schemas.microsoft.com/office/powerpoint/2010/main" val="1667996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i="1" dirty="0" smtClean="0">
                <a:solidFill>
                  <a:schemeClr val="bg1"/>
                </a:solidFill>
                <a:ea typeface="ＭＳ Ｐゴシック" charset="-128"/>
              </a:rPr>
              <a:t>We all know housing </a:t>
            </a:r>
            <a:r>
              <a:rPr lang="en-CA" i="1" dirty="0">
                <a:solidFill>
                  <a:schemeClr val="bg1"/>
                </a:solidFill>
                <a:ea typeface="ＭＳ Ｐゴシック" charset="-128"/>
              </a:rPr>
              <a:t>plays an immense and complex role in shaping our physical, mental and social well-being. </a:t>
            </a:r>
            <a:r>
              <a:rPr lang="en-CA" i="1" dirty="0" smtClean="0">
                <a:solidFill>
                  <a:schemeClr val="bg1"/>
                </a:solidFill>
                <a:ea typeface="ＭＳ Ｐゴシック" charset="-128"/>
              </a:rPr>
              <a:t>The “</a:t>
            </a:r>
            <a:r>
              <a:rPr lang="en-CA" altLang="en-US" dirty="0" smtClean="0"/>
              <a:t>Above Standard Housing” project is</a:t>
            </a:r>
            <a:r>
              <a:rPr lang="en-CA" altLang="en-US" baseline="0" dirty="0" smtClean="0"/>
              <a:t> working both locally and provincially. ASH </a:t>
            </a:r>
            <a:r>
              <a:rPr lang="en-CA" altLang="en-US" dirty="0" smtClean="0"/>
              <a:t>is a partner in </a:t>
            </a:r>
            <a:r>
              <a:rPr lang="en-CA" altLang="en-US" i="1" dirty="0" err="1" smtClean="0"/>
              <a:t>RentSafe</a:t>
            </a:r>
            <a:r>
              <a:rPr lang="en-CA" altLang="en-US" dirty="0" smtClean="0"/>
              <a:t>, a province-wide initiative that seeks to address indoor environmental health risks (mould, dampness,</a:t>
            </a:r>
            <a:r>
              <a:rPr lang="en-CA" altLang="en-US" baseline="0" dirty="0" smtClean="0"/>
              <a:t> pests, lack of heat) </a:t>
            </a:r>
            <a:r>
              <a:rPr lang="en-CA" altLang="en-US" dirty="0" smtClean="0"/>
              <a:t>affecting low-income tenants.</a:t>
            </a:r>
            <a:r>
              <a:rPr lang="en-CA" altLang="en-US" baseline="0" dirty="0" smtClean="0"/>
              <a:t> Locally, the program is </a:t>
            </a:r>
            <a:r>
              <a:rPr lang="en-CA" altLang="en-US" b="1" dirty="0" smtClean="0"/>
              <a:t>seeking ways to improve housing conditions for marginalized populations.</a:t>
            </a:r>
            <a:r>
              <a:rPr lang="en-CA" altLang="en-US" i="1" dirty="0">
                <a:solidFill>
                  <a:schemeClr val="bg1"/>
                </a:solidFill>
                <a:ea typeface="ＭＳ Ｐゴシック" charset="-128"/>
              </a:rPr>
              <a:t> </a:t>
            </a:r>
            <a:r>
              <a:rPr lang="en-CA" altLang="en-US" i="1" dirty="0" smtClean="0">
                <a:solidFill>
                  <a:schemeClr val="bg1"/>
                </a:solidFill>
                <a:ea typeface="ＭＳ Ｐゴシック" charset="-128"/>
              </a:rPr>
              <a:t>We know c</a:t>
            </a:r>
            <a:r>
              <a:rPr lang="en-CA" i="1" dirty="0" smtClean="0">
                <a:ea typeface="ＭＳ Ｐゴシック" charset="-128"/>
              </a:rPr>
              <a:t>hildren</a:t>
            </a:r>
            <a:r>
              <a:rPr lang="en-CA" i="1" dirty="0">
                <a:ea typeface="ＭＳ Ｐゴシック" charset="-128"/>
              </a:rPr>
              <a:t>, the elderly, people living with mental health or </a:t>
            </a:r>
            <a:r>
              <a:rPr lang="en-CA" i="1" dirty="0" smtClean="0">
                <a:ea typeface="ＭＳ Ｐゴシック" charset="-128"/>
              </a:rPr>
              <a:t>an</a:t>
            </a:r>
            <a:r>
              <a:rPr lang="en-CA" i="1" baseline="0" dirty="0" smtClean="0">
                <a:ea typeface="ＭＳ Ｐゴシック" charset="-128"/>
              </a:rPr>
              <a:t> </a:t>
            </a:r>
            <a:r>
              <a:rPr lang="en-CA" i="1" dirty="0" smtClean="0">
                <a:ea typeface="ＭＳ Ｐゴシック" charset="-128"/>
              </a:rPr>
              <a:t>addiction </a:t>
            </a:r>
            <a:r>
              <a:rPr lang="en-CA" i="1" dirty="0">
                <a:ea typeface="ＭＳ Ｐゴシック" charset="-128"/>
              </a:rPr>
              <a:t>are disproportionately affected</a:t>
            </a:r>
            <a:endParaRPr lang="en-CA" i="1" dirty="0">
              <a:solidFill>
                <a:schemeClr val="bg1"/>
              </a:solidFill>
              <a:ea typeface="ＭＳ Ｐゴシック" charset="-128"/>
            </a:endParaRPr>
          </a:p>
          <a:p>
            <a:pPr>
              <a:defRPr/>
            </a:pPr>
            <a:r>
              <a:rPr lang="en-CA" i="1" dirty="0" smtClean="0">
                <a:solidFill>
                  <a:schemeClr val="bg1"/>
                </a:solidFill>
                <a:ea typeface="ＭＳ Ｐゴシック" charset="-128"/>
              </a:rPr>
              <a:t>Sessions </a:t>
            </a:r>
            <a:r>
              <a:rPr lang="en-CA" i="1" dirty="0">
                <a:solidFill>
                  <a:schemeClr val="bg1"/>
                </a:solidFill>
                <a:ea typeface="ＭＳ Ｐゴシック" charset="-128"/>
              </a:rPr>
              <a:t>have been held to engage </a:t>
            </a:r>
            <a:r>
              <a:rPr lang="en-CA" dirty="0"/>
              <a:t>Public health, service agencies/organizations, Municipal by-law enforcement, Tenants and Landlords </a:t>
            </a:r>
          </a:p>
          <a:p>
            <a:pPr>
              <a:defRPr/>
            </a:pPr>
            <a:r>
              <a:rPr lang="en-CA" i="1" dirty="0">
                <a:solidFill>
                  <a:schemeClr val="bg1"/>
                </a:solidFill>
                <a:ea typeface="ＭＳ Ｐゴシック" charset="-128"/>
              </a:rPr>
              <a:t> </a:t>
            </a:r>
          </a:p>
          <a:p>
            <a:pPr>
              <a:defRPr/>
            </a:pPr>
            <a:endParaRPr lang="en-US" dirty="0">
              <a:ea typeface="ＭＳ Ｐゴシック" charset="-128"/>
            </a:endParaRPr>
          </a:p>
          <a:p>
            <a:endParaRPr lang="en-CA" altLang="en-US" b="1" dirty="0" smtClean="0"/>
          </a:p>
          <a:p>
            <a:endParaRPr lang="en-CA" altLang="en-US" b="1" dirty="0" smtClean="0"/>
          </a:p>
        </p:txBody>
      </p:sp>
      <p:sp>
        <p:nvSpPr>
          <p:cNvPr id="4" name="Slide Number Placeholder 3"/>
          <p:cNvSpPr>
            <a:spLocks noGrp="1"/>
          </p:cNvSpPr>
          <p:nvPr>
            <p:ph type="sldNum" sz="quarter" idx="10"/>
          </p:nvPr>
        </p:nvSpPr>
        <p:spPr/>
        <p:txBody>
          <a:bodyPr/>
          <a:lstStyle/>
          <a:p>
            <a:fld id="{0120C231-BA94-437C-94B3-1BF228AA169B}" type="slidenum">
              <a:rPr lang="en-CA" smtClean="0">
                <a:solidFill>
                  <a:prstClr val="black"/>
                </a:solidFill>
              </a:rPr>
              <a:pPr/>
              <a:t>10</a:t>
            </a:fld>
            <a:endParaRPr lang="en-CA">
              <a:solidFill>
                <a:prstClr val="black"/>
              </a:solidFill>
            </a:endParaRPr>
          </a:p>
        </p:txBody>
      </p:sp>
    </p:spTree>
    <p:extLst>
      <p:ext uri="{BB962C8B-B14F-4D97-AF65-F5344CB8AC3E}">
        <p14:creationId xmlns:p14="http://schemas.microsoft.com/office/powerpoint/2010/main" val="3318108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CA" dirty="0" smtClean="0"/>
              <a:t>While most mothers start breastfeeding in GB (89%), only 41% are breastfeeding exclusively for the recommended first six months of life. As such, </a:t>
            </a:r>
          </a:p>
          <a:p>
            <a:pPr rtl="0"/>
            <a:r>
              <a:rPr lang="en-CA" dirty="0" smtClean="0"/>
              <a:t>The </a:t>
            </a:r>
            <a:r>
              <a:rPr lang="en-CA" dirty="0"/>
              <a:t>Health Unit has been partnering with Grey County, County of Bruce, and individual municipalities to advocate for and promote breastfeeding friendly communities. </a:t>
            </a:r>
            <a:r>
              <a:rPr lang="en-CA" dirty="0" smtClean="0"/>
              <a:t>Education has been </a:t>
            </a:r>
            <a:r>
              <a:rPr lang="en-CA" dirty="0"/>
              <a:t>to both county councils, </a:t>
            </a:r>
            <a:r>
              <a:rPr lang="en-CA" dirty="0" smtClean="0"/>
              <a:t>South </a:t>
            </a:r>
            <a:r>
              <a:rPr lang="en-CA" dirty="0"/>
              <a:t>Bruce Peninsula </a:t>
            </a:r>
            <a:r>
              <a:rPr lang="en-CA" dirty="0" smtClean="0"/>
              <a:t>and </a:t>
            </a:r>
            <a:r>
              <a:rPr lang="en-CA" dirty="0"/>
              <a:t>the Municipality of </a:t>
            </a:r>
            <a:r>
              <a:rPr lang="en-CA" dirty="0" err="1"/>
              <a:t>Meaford</a:t>
            </a:r>
            <a:r>
              <a:rPr lang="en-CA" dirty="0"/>
              <a:t>. SBP </a:t>
            </a:r>
            <a:r>
              <a:rPr lang="en-CA" dirty="0" smtClean="0"/>
              <a:t>passed </a:t>
            </a:r>
            <a:r>
              <a:rPr lang="en-CA" dirty="0"/>
              <a:t>a resolution rendering all of their municipal facilities breastfeeding friendly and signage was posted to </a:t>
            </a:r>
            <a:r>
              <a:rPr lang="en-CA" dirty="0" smtClean="0"/>
              <a:t>raise</a:t>
            </a:r>
            <a:r>
              <a:rPr lang="en-CA" baseline="0" dirty="0" smtClean="0"/>
              <a:t> awareness amongst</a:t>
            </a:r>
            <a:r>
              <a:rPr lang="en-CA" dirty="0" smtClean="0"/>
              <a:t> </a:t>
            </a:r>
            <a:r>
              <a:rPr lang="en-CA" dirty="0"/>
              <a:t>the </a:t>
            </a:r>
            <a:r>
              <a:rPr lang="en-CA" dirty="0" smtClean="0"/>
              <a:t>public. </a:t>
            </a:r>
            <a:r>
              <a:rPr lang="en-CA" dirty="0" err="1" smtClean="0"/>
              <a:t>Meaford</a:t>
            </a:r>
            <a:r>
              <a:rPr lang="en-CA" dirty="0" smtClean="0"/>
              <a:t> </a:t>
            </a:r>
            <a:r>
              <a:rPr lang="en-CA" dirty="0"/>
              <a:t>has done the </a:t>
            </a:r>
            <a:r>
              <a:rPr lang="en-CA" dirty="0" smtClean="0"/>
              <a:t>same </a:t>
            </a:r>
            <a:r>
              <a:rPr lang="en-CA" dirty="0"/>
              <a:t>and </a:t>
            </a:r>
            <a:r>
              <a:rPr lang="en-CA" dirty="0" smtClean="0"/>
              <a:t>has </a:t>
            </a:r>
            <a:r>
              <a:rPr lang="en-CA" dirty="0"/>
              <a:t>signage posted at ten facilities. Other Grey </a:t>
            </a:r>
            <a:r>
              <a:rPr lang="en-CA" dirty="0" smtClean="0"/>
              <a:t>and Bruce County organizations </a:t>
            </a:r>
            <a:r>
              <a:rPr lang="en-CA" dirty="0"/>
              <a:t>are following </a:t>
            </a:r>
            <a:r>
              <a:rPr lang="en-CA" dirty="0" smtClean="0"/>
              <a:t>suit. </a:t>
            </a:r>
            <a:r>
              <a:rPr lang="en-CA" dirty="0"/>
              <a:t>Promoting breastfeeding friendly communities is part of the our work with implementing the Baby Friendly Initiative</a:t>
            </a:r>
            <a:r>
              <a:rPr lang="en-CA" dirty="0" smtClean="0"/>
              <a:t>,</a:t>
            </a:r>
            <a:r>
              <a:rPr lang="en-CA" baseline="0" dirty="0" smtClean="0"/>
              <a:t> a</a:t>
            </a:r>
            <a:r>
              <a:rPr lang="en-CA" dirty="0" smtClean="0"/>
              <a:t> </a:t>
            </a:r>
            <a:r>
              <a:rPr lang="en-CA" dirty="0"/>
              <a:t>global program of the World Health Organization and UNICEF </a:t>
            </a:r>
            <a:r>
              <a:rPr lang="en-CA" dirty="0" smtClean="0"/>
              <a:t>that </a:t>
            </a:r>
            <a:r>
              <a:rPr lang="en-CA" dirty="0"/>
              <a:t>increases breastfeeding </a:t>
            </a:r>
            <a:r>
              <a:rPr lang="en-CA" dirty="0" smtClean="0"/>
              <a:t>rates.</a:t>
            </a:r>
            <a:r>
              <a:rPr lang="en-CA" baseline="0" dirty="0" smtClean="0"/>
              <a:t> B</a:t>
            </a:r>
            <a:r>
              <a:rPr lang="en-CA" dirty="0" smtClean="0"/>
              <a:t>reastfeeding is </a:t>
            </a:r>
            <a:r>
              <a:rPr lang="en-CA" dirty="0"/>
              <a:t>a unique and cost-effective intervention </a:t>
            </a:r>
            <a:r>
              <a:rPr lang="en-CA" dirty="0" smtClean="0"/>
              <a:t>that benefits children throughout their </a:t>
            </a:r>
            <a:r>
              <a:rPr lang="en-CA" dirty="0"/>
              <a:t>entire life span.  </a:t>
            </a:r>
          </a:p>
          <a:p>
            <a:endParaRPr lang="en-US" baseline="0" dirty="0" smtClean="0"/>
          </a:p>
        </p:txBody>
      </p:sp>
      <p:sp>
        <p:nvSpPr>
          <p:cNvPr id="4" name="Slide Number Placeholder 3"/>
          <p:cNvSpPr>
            <a:spLocks noGrp="1"/>
          </p:cNvSpPr>
          <p:nvPr>
            <p:ph type="sldNum" sz="quarter" idx="10"/>
          </p:nvPr>
        </p:nvSpPr>
        <p:spPr/>
        <p:txBody>
          <a:bodyPr/>
          <a:lstStyle/>
          <a:p>
            <a:fld id="{0120C231-BA94-437C-94B3-1BF228AA169B}" type="slidenum">
              <a:rPr lang="en-CA" smtClean="0">
                <a:solidFill>
                  <a:prstClr val="black"/>
                </a:solidFill>
              </a:rPr>
              <a:pPr/>
              <a:t>11</a:t>
            </a:fld>
            <a:endParaRPr lang="en-CA">
              <a:solidFill>
                <a:prstClr val="black"/>
              </a:solidFill>
            </a:endParaRPr>
          </a:p>
        </p:txBody>
      </p:sp>
    </p:spTree>
    <p:extLst>
      <p:ext uri="{BB962C8B-B14F-4D97-AF65-F5344CB8AC3E}">
        <p14:creationId xmlns:p14="http://schemas.microsoft.com/office/powerpoint/2010/main" val="4276453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r>
              <a:rPr lang="en-US" dirty="0" smtClean="0"/>
              <a:t>Alcohol misuse continues to be an area of concern in Grey Bruce. We</a:t>
            </a:r>
            <a:r>
              <a:rPr lang="en-US" baseline="0" dirty="0" smtClean="0"/>
              <a:t> have higher rates for heavy drinking than the provincial average. As a result, we are working to support a culture of moderation in Grey Bruce. This an alcohol outlet density map developed by our partners to the south in WDG. GBHU is currently</a:t>
            </a:r>
            <a:r>
              <a:rPr lang="en-US" dirty="0" smtClean="0"/>
              <a:t> working with Justin Kraemer and Jody </a:t>
            </a:r>
            <a:r>
              <a:rPr lang="en-US" dirty="0" err="1" smtClean="0"/>
              <a:t>McEachern</a:t>
            </a:r>
            <a:r>
              <a:rPr lang="en-US" dirty="0" smtClean="0"/>
              <a:t> (</a:t>
            </a:r>
            <a:r>
              <a:rPr lang="en-CA" dirty="0" smtClean="0">
                <a:effectLst/>
              </a:rPr>
              <a:t>Grey County’s Business Solutions Manager) to develop</a:t>
            </a:r>
            <a:r>
              <a:rPr lang="en-CA" baseline="0" dirty="0" smtClean="0">
                <a:effectLst/>
              </a:rPr>
              <a:t> a similar map. This type of map will illustrates the accessibility of alcohol in our region and ultimately plays a role in determining community safety and injury prevention. Using information provided by the AGCO, we are mapping this information using </a:t>
            </a:r>
            <a:r>
              <a:rPr lang="en-US" dirty="0" smtClean="0">
                <a:effectLst/>
              </a:rPr>
              <a:t>ARC GIS; similar to many other layers drafted</a:t>
            </a:r>
            <a:r>
              <a:rPr lang="en-US" baseline="0" dirty="0" smtClean="0">
                <a:effectLst/>
              </a:rPr>
              <a:t> locally including </a:t>
            </a:r>
            <a:r>
              <a:rPr lang="en-US" dirty="0" smtClean="0">
                <a:effectLst/>
              </a:rPr>
              <a:t>the Grey Bruce Food Asset Mapping exercise. This information will be part of the Bruce Grey Data Information Sharing Collaborative.</a:t>
            </a:r>
          </a:p>
          <a:p>
            <a:pPr marL="173422" indent="-173422">
              <a:buFontTx/>
              <a:buChar char="-"/>
            </a:pPr>
            <a:r>
              <a:rPr lang="en-US" dirty="0" smtClean="0">
                <a:effectLst/>
              </a:rPr>
              <a:t>What is the role of municipalities and the counties?</a:t>
            </a:r>
            <a:r>
              <a:rPr lang="en-US" baseline="0" dirty="0" smtClean="0">
                <a:effectLst/>
              </a:rPr>
              <a:t> </a:t>
            </a:r>
            <a:r>
              <a:rPr lang="en-US" dirty="0" smtClean="0">
                <a:effectLst/>
              </a:rPr>
              <a:t>This information can be used to inform planning – are there areas in our communities where outlet density should be regulated (near schools, low income </a:t>
            </a:r>
            <a:r>
              <a:rPr lang="en-US" dirty="0" err="1" smtClean="0">
                <a:effectLst/>
              </a:rPr>
              <a:t>neighbourhoods</a:t>
            </a:r>
            <a:r>
              <a:rPr lang="en-US" dirty="0" smtClean="0">
                <a:effectLst/>
              </a:rPr>
              <a:t>, etc.)? Can language be included in OP’s to</a:t>
            </a:r>
            <a:r>
              <a:rPr lang="en-US" baseline="0" dirty="0" smtClean="0">
                <a:effectLst/>
              </a:rPr>
              <a:t> support limiting outlet density. </a:t>
            </a:r>
            <a:endParaRPr lang="en-CA" dirty="0" smtClean="0"/>
          </a:p>
        </p:txBody>
      </p:sp>
      <p:sp>
        <p:nvSpPr>
          <p:cNvPr id="4" name="Slide Number Placeholder 3"/>
          <p:cNvSpPr>
            <a:spLocks noGrp="1"/>
          </p:cNvSpPr>
          <p:nvPr>
            <p:ph type="sldNum" sz="quarter" idx="10"/>
          </p:nvPr>
        </p:nvSpPr>
        <p:spPr/>
        <p:txBody>
          <a:bodyPr/>
          <a:lstStyle/>
          <a:p>
            <a:fld id="{0120C231-BA94-437C-94B3-1BF228AA169B}" type="slidenum">
              <a:rPr lang="en-CA" smtClean="0">
                <a:solidFill>
                  <a:prstClr val="black"/>
                </a:solidFill>
              </a:rPr>
              <a:pPr/>
              <a:t>12</a:t>
            </a:fld>
            <a:endParaRPr lang="en-CA">
              <a:solidFill>
                <a:prstClr val="black"/>
              </a:solidFill>
            </a:endParaRPr>
          </a:p>
        </p:txBody>
      </p:sp>
    </p:spTree>
    <p:extLst>
      <p:ext uri="{BB962C8B-B14F-4D97-AF65-F5344CB8AC3E}">
        <p14:creationId xmlns:p14="http://schemas.microsoft.com/office/powerpoint/2010/main" val="3808333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r>
              <a:rPr lang="en-US" dirty="0" smtClean="0"/>
              <a:t>Transportation is one of the biggest issues facing Bruce</a:t>
            </a:r>
            <a:r>
              <a:rPr lang="en-US" baseline="0" dirty="0" smtClean="0"/>
              <a:t> and Grey Counties and much work is being collaboratively done on this front. Rural transportation studies have been completed and while seniors and those with physical disabilities are found to be generally well served, youth and low income were found to be underserved in our communities. </a:t>
            </a:r>
            <a:r>
              <a:rPr lang="en-CA" dirty="0"/>
              <a:t>Only 10% of the potential population that would use transportation services is currently served by existing community transportation services. Led by Grey County social services, </a:t>
            </a:r>
            <a:r>
              <a:rPr lang="en-US" baseline="0" dirty="0" smtClean="0"/>
              <a:t>GB Ride </a:t>
            </a:r>
            <a:r>
              <a:rPr lang="en-CA" dirty="0"/>
              <a:t>is a community transportation pilot project to provide equitable community transportation services to seniors, persons with disabilities, etc. of Grey and Bruce counties who experience transportation </a:t>
            </a:r>
            <a:r>
              <a:rPr lang="en-CA" dirty="0" smtClean="0"/>
              <a:t>barriers.</a:t>
            </a:r>
            <a:r>
              <a:rPr lang="en-CA" baseline="0" dirty="0" smtClean="0"/>
              <a:t> </a:t>
            </a:r>
            <a:r>
              <a:rPr lang="en-CA" dirty="0" smtClean="0"/>
              <a:t>Pilot </a:t>
            </a:r>
            <a:r>
              <a:rPr lang="en-CA" dirty="0"/>
              <a:t>Goals include: </a:t>
            </a:r>
          </a:p>
          <a:p>
            <a:r>
              <a:rPr lang="en-CA" dirty="0"/>
              <a:t>o A single point of service access; </a:t>
            </a:r>
            <a:r>
              <a:rPr lang="en-CA" dirty="0" smtClean="0"/>
              <a:t>Advanced dispatching</a:t>
            </a:r>
            <a:r>
              <a:rPr lang="en-CA" baseline="0" dirty="0" smtClean="0"/>
              <a:t> and </a:t>
            </a:r>
            <a:r>
              <a:rPr lang="en-CA" dirty="0" smtClean="0"/>
              <a:t>Consistent </a:t>
            </a:r>
            <a:r>
              <a:rPr lang="en-CA" dirty="0"/>
              <a:t>client service </a:t>
            </a:r>
            <a:r>
              <a:rPr lang="en-CA" dirty="0" smtClean="0"/>
              <a:t> </a:t>
            </a:r>
            <a:endParaRPr lang="en-CA" dirty="0"/>
          </a:p>
          <a:p>
            <a:r>
              <a:rPr lang="en-US" dirty="0"/>
              <a:t>In terms of active transportation, PH has supported GC’s TMP, coordinated with the </a:t>
            </a:r>
            <a:r>
              <a:rPr lang="en-US" dirty="0" err="1"/>
              <a:t>Cty</a:t>
            </a:r>
            <a:r>
              <a:rPr lang="en-US" dirty="0"/>
              <a:t> of Bruce/Muni of </a:t>
            </a:r>
            <a:r>
              <a:rPr lang="en-US" dirty="0" err="1"/>
              <a:t>Kinc</a:t>
            </a:r>
            <a:r>
              <a:rPr lang="en-US" dirty="0"/>
              <a:t> to investigate options for the </a:t>
            </a:r>
            <a:r>
              <a:rPr lang="en-US" dirty="0" smtClean="0"/>
              <a:t>B </a:t>
            </a:r>
            <a:r>
              <a:rPr lang="en-US" dirty="0"/>
              <a:t>Line trail north of Kincardine</a:t>
            </a:r>
            <a:r>
              <a:rPr lang="en-US" dirty="0" smtClean="0"/>
              <a:t>. Not only is AT good for health but it is supports</a:t>
            </a:r>
            <a:r>
              <a:rPr lang="en-US" baseline="0" dirty="0" smtClean="0"/>
              <a:t> Economic Development as well</a:t>
            </a:r>
            <a:r>
              <a:rPr lang="en-US" dirty="0" smtClean="0"/>
              <a:t> In 2017,</a:t>
            </a:r>
            <a:r>
              <a:rPr lang="en-US" baseline="0" dirty="0" smtClean="0"/>
              <a:t> GBHU will be partnering with Saugeen Shores on projects related to Ontario by Bike, Waterfront Trail Development and Share the Road. In addition, both counties played an active role in t</a:t>
            </a:r>
            <a:r>
              <a:rPr lang="en-US" dirty="0" smtClean="0"/>
              <a:t>he </a:t>
            </a:r>
            <a:r>
              <a:rPr lang="en-US" dirty="0"/>
              <a:t>development and implementation of the Complete Streets Report. One of the first reports of its kind for rural </a:t>
            </a:r>
            <a:r>
              <a:rPr lang="en-US" dirty="0" smtClean="0"/>
              <a:t>communities in the province. </a:t>
            </a:r>
            <a:endParaRPr lang="en-CA" dirty="0"/>
          </a:p>
          <a:p>
            <a:endParaRPr lang="en-CA" dirty="0"/>
          </a:p>
        </p:txBody>
      </p:sp>
      <p:sp>
        <p:nvSpPr>
          <p:cNvPr id="4" name="Slide Number Placeholder 3"/>
          <p:cNvSpPr>
            <a:spLocks noGrp="1"/>
          </p:cNvSpPr>
          <p:nvPr>
            <p:ph type="sldNum" sz="quarter" idx="10"/>
          </p:nvPr>
        </p:nvSpPr>
        <p:spPr/>
        <p:txBody>
          <a:bodyPr/>
          <a:lstStyle/>
          <a:p>
            <a:fld id="{0120C231-BA94-437C-94B3-1BF228AA169B}" type="slidenum">
              <a:rPr lang="en-CA" smtClean="0"/>
              <a:pPr/>
              <a:t>13</a:t>
            </a:fld>
            <a:endParaRPr lang="en-CA"/>
          </a:p>
        </p:txBody>
      </p:sp>
    </p:spTree>
    <p:extLst>
      <p:ext uri="{BB962C8B-B14F-4D97-AF65-F5344CB8AC3E}">
        <p14:creationId xmlns:p14="http://schemas.microsoft.com/office/powerpoint/2010/main" val="2641381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Between June 2014 AND</a:t>
            </a:r>
            <a:r>
              <a:rPr lang="en-CA" baseline="0" dirty="0" smtClean="0"/>
              <a:t> May 2015 the GBHU, Tamarack and community partners launched a community engagement project titled Community Conversations. During this time 47 (25 in Bruce </a:t>
            </a:r>
            <a:r>
              <a:rPr lang="en-CA" baseline="0" dirty="0" err="1" smtClean="0"/>
              <a:t>Cty</a:t>
            </a:r>
            <a:r>
              <a:rPr lang="en-CA" baseline="0" dirty="0" smtClean="0"/>
              <a:t> and 22 in Grey </a:t>
            </a:r>
            <a:r>
              <a:rPr lang="en-CA" baseline="0" dirty="0" err="1" smtClean="0"/>
              <a:t>Cty</a:t>
            </a:r>
            <a:r>
              <a:rPr lang="en-CA" baseline="0" dirty="0" smtClean="0"/>
              <a:t>) conversations were conducted with community groups across GB. We asked the 407 participants questions about the meaning of community, benefits, challenges, a positive experience and a visioning exercise of their ideal community in 10 years. We shared back what we heard at 6 celebration events and discussed next steps.  </a:t>
            </a:r>
          </a:p>
          <a:p>
            <a:endParaRPr lang="en-US" dirty="0" smtClean="0"/>
          </a:p>
          <a:p>
            <a:r>
              <a:rPr lang="en-US" dirty="0" smtClean="0"/>
              <a:t>So what did we hear?</a:t>
            </a:r>
            <a:endParaRPr lang="en-CA" dirty="0"/>
          </a:p>
        </p:txBody>
      </p:sp>
      <p:sp>
        <p:nvSpPr>
          <p:cNvPr id="4" name="Slide Number Placeholder 3"/>
          <p:cNvSpPr>
            <a:spLocks noGrp="1"/>
          </p:cNvSpPr>
          <p:nvPr>
            <p:ph type="sldNum" sz="quarter" idx="10"/>
          </p:nvPr>
        </p:nvSpPr>
        <p:spPr/>
        <p:txBody>
          <a:bodyPr/>
          <a:lstStyle/>
          <a:p>
            <a:fld id="{894C43BC-77F4-4DBB-BF1D-FD181EEFADE0}" type="slidenum">
              <a:rPr lang="en-CA" smtClean="0"/>
              <a:pPr/>
              <a:t>14</a:t>
            </a:fld>
            <a:endParaRPr lang="en-CA"/>
          </a:p>
        </p:txBody>
      </p:sp>
    </p:spTree>
    <p:extLst>
      <p:ext uri="{BB962C8B-B14F-4D97-AF65-F5344CB8AC3E}">
        <p14:creationId xmlns:p14="http://schemas.microsoft.com/office/powerpoint/2010/main" val="2821882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the visioning exercise,</a:t>
            </a:r>
            <a:r>
              <a:rPr lang="en-US" baseline="0" dirty="0" smtClean="0"/>
              <a:t> we heard that participants wanted to see communities that…</a:t>
            </a:r>
            <a:endParaRPr lang="en-CA" dirty="0"/>
          </a:p>
        </p:txBody>
      </p:sp>
      <p:sp>
        <p:nvSpPr>
          <p:cNvPr id="4" name="Slide Number Placeholder 3"/>
          <p:cNvSpPr>
            <a:spLocks noGrp="1"/>
          </p:cNvSpPr>
          <p:nvPr>
            <p:ph type="sldNum" sz="quarter" idx="10"/>
          </p:nvPr>
        </p:nvSpPr>
        <p:spPr/>
        <p:txBody>
          <a:bodyPr/>
          <a:lstStyle/>
          <a:p>
            <a:fld id="{894C43BC-77F4-4DBB-BF1D-FD181EEFADE0}" type="slidenum">
              <a:rPr lang="en-CA" smtClean="0"/>
              <a:pPr/>
              <a:t>15</a:t>
            </a:fld>
            <a:endParaRPr lang="en-CA"/>
          </a:p>
        </p:txBody>
      </p:sp>
    </p:spTree>
    <p:extLst>
      <p:ext uri="{BB962C8B-B14F-4D97-AF65-F5344CB8AC3E}">
        <p14:creationId xmlns:p14="http://schemas.microsoft.com/office/powerpoint/2010/main" val="1488268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From the data collected, we were able to synthesize the information into 6 main themes. </a:t>
            </a:r>
          </a:p>
          <a:p>
            <a:r>
              <a:rPr lang="en-US" baseline="0" dirty="0" smtClean="0"/>
              <a:t>This information has been presented to the HCP, Grey County and shared with a variety of other partners. Findings appear to align very well </a:t>
            </a:r>
            <a:r>
              <a:rPr lang="en-US" baseline="0" dirty="0" smtClean="0"/>
              <a:t>with </a:t>
            </a:r>
            <a:r>
              <a:rPr lang="en-US" baseline="0" dirty="0" smtClean="0"/>
              <a:t>consultations undertaken by the </a:t>
            </a:r>
            <a:r>
              <a:rPr lang="en-US" baseline="0" dirty="0" err="1" smtClean="0"/>
              <a:t>Recolour</a:t>
            </a:r>
            <a:r>
              <a:rPr lang="en-US" baseline="0" dirty="0" smtClean="0"/>
              <a:t> </a:t>
            </a:r>
            <a:r>
              <a:rPr lang="en-US" baseline="0" smtClean="0"/>
              <a:t>Grey initiative. </a:t>
            </a:r>
            <a:endParaRPr lang="en-CA" dirty="0"/>
          </a:p>
        </p:txBody>
      </p:sp>
      <p:sp>
        <p:nvSpPr>
          <p:cNvPr id="4" name="Slide Number Placeholder 3"/>
          <p:cNvSpPr>
            <a:spLocks noGrp="1"/>
          </p:cNvSpPr>
          <p:nvPr>
            <p:ph type="sldNum" sz="quarter" idx="10"/>
          </p:nvPr>
        </p:nvSpPr>
        <p:spPr/>
        <p:txBody>
          <a:bodyPr/>
          <a:lstStyle/>
          <a:p>
            <a:fld id="{0120C231-BA94-437C-94B3-1BF228AA169B}" type="slidenum">
              <a:rPr lang="en-CA" smtClean="0"/>
              <a:pPr/>
              <a:t>16</a:t>
            </a:fld>
            <a:endParaRPr lang="en-CA"/>
          </a:p>
        </p:txBody>
      </p:sp>
    </p:spTree>
    <p:extLst>
      <p:ext uri="{BB962C8B-B14F-4D97-AF65-F5344CB8AC3E}">
        <p14:creationId xmlns:p14="http://schemas.microsoft.com/office/powerpoint/2010/main" val="75245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Tx/>
              <a:buChar char="-"/>
            </a:pPr>
            <a:r>
              <a:rPr lang="en-US" dirty="0" smtClean="0"/>
              <a:t>Amber</a:t>
            </a:r>
            <a:r>
              <a:rPr lang="en-US" baseline="0" dirty="0" smtClean="0"/>
              <a:t> and Jason have highlighted some of the great steps we have taken over the years to move creating healthy communities for all forward.  But we know we can do more!  Population Health issues are complex and it will be by collaborating to create common agendas to support the development of local rural solutions.  Within the province Bruce and Grey are seen as leaders in moving best practices forward within a rural context. </a:t>
            </a:r>
          </a:p>
          <a:p>
            <a:pPr marL="173422" indent="-173422">
              <a:buFontTx/>
              <a:buChar char="-"/>
            </a:pPr>
            <a:r>
              <a:rPr lang="en-US" baseline="0" dirty="0" smtClean="0"/>
              <a:t>Creating communities for all requires us to address the needs of the most vulnerable within the community and to look upstream so that we can environments that </a:t>
            </a:r>
            <a:r>
              <a:rPr lang="en-US" baseline="0" smtClean="0"/>
              <a:t>are inclusive </a:t>
            </a:r>
            <a:endParaRPr lang="en-US" baseline="0" dirty="0" smtClean="0"/>
          </a:p>
          <a:p>
            <a:pPr marL="173422" indent="-173422">
              <a:buFontTx/>
              <a:buChar char="-"/>
            </a:pPr>
            <a:endParaRPr lang="en-US" baseline="0" dirty="0" smtClean="0"/>
          </a:p>
          <a:p>
            <a:pPr marL="173422" indent="-173422">
              <a:buFontTx/>
              <a:buChar char="-"/>
            </a:pPr>
            <a:endParaRPr lang="en-US" dirty="0" smtClean="0"/>
          </a:p>
          <a:p>
            <a:pPr marL="173422" indent="-173422">
              <a:buFontTx/>
              <a:buChar char="-"/>
            </a:pPr>
            <a:endParaRPr lang="en-US" dirty="0" smtClean="0"/>
          </a:p>
          <a:p>
            <a:pPr marL="173422" indent="-173422">
              <a:buFontTx/>
              <a:buChar char="-"/>
            </a:pPr>
            <a:r>
              <a:rPr lang="en-US" dirty="0" smtClean="0"/>
              <a:t>Scope of public health services within community</a:t>
            </a:r>
          </a:p>
          <a:p>
            <a:pPr marL="173422" indent="-173422">
              <a:buFontTx/>
              <a:buChar char="-"/>
            </a:pPr>
            <a:r>
              <a:rPr lang="en-US" dirty="0" smtClean="0"/>
              <a:t>Set up liaison</a:t>
            </a:r>
            <a:r>
              <a:rPr lang="en-US" baseline="0" dirty="0" smtClean="0"/>
              <a:t> roles with staff</a:t>
            </a:r>
            <a:endParaRPr lang="en-CA" dirty="0"/>
          </a:p>
        </p:txBody>
      </p:sp>
      <p:sp>
        <p:nvSpPr>
          <p:cNvPr id="4" name="Slide Number Placeholder 3"/>
          <p:cNvSpPr>
            <a:spLocks noGrp="1"/>
          </p:cNvSpPr>
          <p:nvPr>
            <p:ph type="sldNum" sz="quarter" idx="10"/>
          </p:nvPr>
        </p:nvSpPr>
        <p:spPr/>
        <p:txBody>
          <a:bodyPr/>
          <a:lstStyle/>
          <a:p>
            <a:fld id="{0120C231-BA94-437C-94B3-1BF228AA169B}" type="slidenum">
              <a:rPr lang="en-CA" smtClean="0"/>
              <a:pPr/>
              <a:t>17</a:t>
            </a:fld>
            <a:endParaRPr lang="en-CA"/>
          </a:p>
        </p:txBody>
      </p:sp>
    </p:spTree>
    <p:extLst>
      <p:ext uri="{BB962C8B-B14F-4D97-AF65-F5344CB8AC3E}">
        <p14:creationId xmlns:p14="http://schemas.microsoft.com/office/powerpoint/2010/main" val="3582561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120C231-BA94-437C-94B3-1BF228AA169B}" type="slidenum">
              <a:rPr lang="en-CA" smtClean="0"/>
              <a:pPr/>
              <a:t>18</a:t>
            </a:fld>
            <a:endParaRPr lang="en-CA"/>
          </a:p>
        </p:txBody>
      </p:sp>
    </p:spTree>
    <p:extLst>
      <p:ext uri="{BB962C8B-B14F-4D97-AF65-F5344CB8AC3E}">
        <p14:creationId xmlns:p14="http://schemas.microsoft.com/office/powerpoint/2010/main" val="1221751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0120C231-BA94-437C-94B3-1BF228AA169B}" type="slidenum">
              <a:rPr lang="en-CA" smtClean="0"/>
              <a:pPr/>
              <a:t>2</a:t>
            </a:fld>
            <a:endParaRPr lang="en-CA"/>
          </a:p>
        </p:txBody>
      </p:sp>
    </p:spTree>
    <p:extLst>
      <p:ext uri="{BB962C8B-B14F-4D97-AF65-F5344CB8AC3E}">
        <p14:creationId xmlns:p14="http://schemas.microsoft.com/office/powerpoint/2010/main" val="2854819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The</a:t>
            </a:r>
            <a:r>
              <a:rPr lang="en-US" baseline="0" dirty="0" smtClean="0"/>
              <a:t> intersection of all 3 = healthy communities</a:t>
            </a:r>
          </a:p>
          <a:p>
            <a:r>
              <a:rPr lang="en-US" baseline="0" dirty="0" smtClean="0"/>
              <a:t>Places that support and generate good health.</a:t>
            </a:r>
          </a:p>
          <a:p>
            <a:pPr defTabSz="924916">
              <a:defRPr/>
            </a:pPr>
            <a:r>
              <a:rPr lang="en-US" baseline="0" dirty="0" smtClean="0"/>
              <a:t>Holistic view that includes “ the whole is more than the sum of its parts” and all aspects of a community are affected to each other. </a:t>
            </a:r>
          </a:p>
          <a:p>
            <a:pPr defTabSz="924916">
              <a:defRPr/>
            </a:pPr>
            <a:r>
              <a:rPr lang="en-US" baseline="0" dirty="0" smtClean="0"/>
              <a:t>An international movement. </a:t>
            </a:r>
          </a:p>
          <a:p>
            <a:pPr defTabSz="924916">
              <a:defRPr/>
            </a:pPr>
            <a:endParaRPr lang="en-US" baseline="0" dirty="0" smtClean="0"/>
          </a:p>
          <a:p>
            <a:pPr defTabSz="924916">
              <a:defRPr/>
            </a:pPr>
            <a:endParaRPr lang="en-US" baseline="0" dirty="0" smtClean="0"/>
          </a:p>
          <a:p>
            <a:r>
              <a:rPr lang="en-CA" b="1" dirty="0" smtClean="0"/>
              <a:t>A Healthy Communities process involves:</a:t>
            </a:r>
            <a:endParaRPr lang="en-CA" dirty="0" smtClean="0"/>
          </a:p>
          <a:p>
            <a:r>
              <a:rPr lang="en-CA" dirty="0" smtClean="0"/>
              <a:t>Equitable community engagement</a:t>
            </a:r>
          </a:p>
          <a:p>
            <a:r>
              <a:rPr lang="en-CA" dirty="0" err="1" smtClean="0"/>
              <a:t>Intersectoral</a:t>
            </a:r>
            <a:r>
              <a:rPr lang="en-CA" dirty="0" smtClean="0"/>
              <a:t> partnerships</a:t>
            </a:r>
          </a:p>
          <a:p>
            <a:r>
              <a:rPr lang="en-CA" dirty="0" smtClean="0"/>
              <a:t>Political commitment</a:t>
            </a:r>
          </a:p>
          <a:p>
            <a:r>
              <a:rPr lang="en-CA" dirty="0" smtClean="0"/>
              <a:t>Healthy public policy</a:t>
            </a:r>
          </a:p>
          <a:p>
            <a:r>
              <a:rPr lang="en-CA" dirty="0" smtClean="0"/>
              <a:t>Asset-based community development</a:t>
            </a:r>
            <a:r>
              <a:rPr lang="en-CA" b="1" dirty="0" smtClean="0"/>
              <a:t/>
            </a:r>
            <a:br>
              <a:rPr lang="en-CA" b="1" dirty="0" smtClean="0"/>
            </a:br>
            <a:endParaRPr lang="en-CA" dirty="0" smtClean="0"/>
          </a:p>
          <a:p>
            <a:r>
              <a:rPr lang="en-CA" b="1" dirty="0" smtClean="0"/>
              <a:t>Qualities of a Healthy Community include:</a:t>
            </a:r>
            <a:endParaRPr lang="en-CA" dirty="0" smtClean="0"/>
          </a:p>
          <a:p>
            <a:r>
              <a:rPr lang="en-CA" dirty="0" smtClean="0"/>
              <a:t>Clean and safe physical environment</a:t>
            </a:r>
          </a:p>
          <a:p>
            <a:r>
              <a:rPr lang="en-CA" dirty="0" smtClean="0"/>
              <a:t>Peace, equity and social justice</a:t>
            </a:r>
          </a:p>
          <a:p>
            <a:r>
              <a:rPr lang="en-CA" dirty="0" smtClean="0"/>
              <a:t>Adequate access to food, water, shelter, income, safety, work and recreation for all</a:t>
            </a:r>
          </a:p>
          <a:p>
            <a:r>
              <a:rPr lang="en-CA" dirty="0" smtClean="0"/>
              <a:t>Adequate access to health care services</a:t>
            </a:r>
          </a:p>
          <a:p>
            <a:r>
              <a:rPr lang="en-CA" dirty="0" smtClean="0"/>
              <a:t>Opportunities for learning and skill development</a:t>
            </a:r>
          </a:p>
          <a:p>
            <a:r>
              <a:rPr lang="en-CA" dirty="0" smtClean="0"/>
              <a:t>Strong, mutually supportive relationships and networks</a:t>
            </a:r>
          </a:p>
          <a:p>
            <a:r>
              <a:rPr lang="en-CA" dirty="0" smtClean="0"/>
              <a:t>Workplaces that are supportive of individual and family well-being</a:t>
            </a:r>
          </a:p>
          <a:p>
            <a:r>
              <a:rPr lang="en-CA" dirty="0" smtClean="0"/>
              <a:t>Wide participation of residents in decision-making</a:t>
            </a:r>
          </a:p>
          <a:p>
            <a:r>
              <a:rPr lang="en-CA" dirty="0" smtClean="0"/>
              <a:t>Strong local cultural and spiritual heritage</a:t>
            </a:r>
          </a:p>
          <a:p>
            <a:r>
              <a:rPr lang="en-CA" dirty="0" smtClean="0"/>
              <a:t>Diverse and vital economy</a:t>
            </a:r>
          </a:p>
          <a:p>
            <a:r>
              <a:rPr lang="en-CA" dirty="0" smtClean="0"/>
              <a:t>Protection of the natural environment</a:t>
            </a:r>
          </a:p>
          <a:p>
            <a:r>
              <a:rPr lang="en-CA" dirty="0" smtClean="0"/>
              <a:t>Responsible use of resources to ensure long term sustainability</a:t>
            </a:r>
          </a:p>
          <a:p>
            <a:endParaRPr lang="en-US" dirty="0" smtClean="0"/>
          </a:p>
          <a:p>
            <a:r>
              <a:rPr lang="en-CA" dirty="0" smtClean="0"/>
              <a:t>Source: http://www.ohcc-ccso.ca/en/what-makes-a-healthy-community </a:t>
            </a:r>
          </a:p>
          <a:p>
            <a:pPr defTabSz="924916">
              <a:defRPr/>
            </a:pPr>
            <a:endParaRPr lang="en-US" baseline="0" dirty="0" smtClean="0"/>
          </a:p>
          <a:p>
            <a:endParaRPr lang="en-CA" dirty="0"/>
          </a:p>
        </p:txBody>
      </p:sp>
      <p:sp>
        <p:nvSpPr>
          <p:cNvPr id="4" name="Slide Number Placeholder 3"/>
          <p:cNvSpPr>
            <a:spLocks noGrp="1"/>
          </p:cNvSpPr>
          <p:nvPr>
            <p:ph type="sldNum" sz="quarter" idx="10"/>
          </p:nvPr>
        </p:nvSpPr>
        <p:spPr/>
        <p:txBody>
          <a:bodyPr/>
          <a:lstStyle/>
          <a:p>
            <a:fld id="{0120C231-BA94-437C-94B3-1BF228AA169B}" type="slidenum">
              <a:rPr lang="en-CA" smtClean="0"/>
              <a:pPr/>
              <a:t>3</a:t>
            </a:fld>
            <a:endParaRPr lang="en-CA"/>
          </a:p>
        </p:txBody>
      </p:sp>
    </p:spTree>
    <p:extLst>
      <p:ext uri="{BB962C8B-B14F-4D97-AF65-F5344CB8AC3E}">
        <p14:creationId xmlns:p14="http://schemas.microsoft.com/office/powerpoint/2010/main" val="3287473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0120C231-BA94-437C-94B3-1BF228AA169B}" type="slidenum">
              <a:rPr lang="en-CA" smtClean="0"/>
              <a:pPr/>
              <a:t>4</a:t>
            </a:fld>
            <a:endParaRPr lang="en-CA"/>
          </a:p>
        </p:txBody>
      </p:sp>
    </p:spTree>
    <p:extLst>
      <p:ext uri="{BB962C8B-B14F-4D97-AF65-F5344CB8AC3E}">
        <p14:creationId xmlns:p14="http://schemas.microsoft.com/office/powerpoint/2010/main" val="1774061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Is there one of these factors that</a:t>
            </a:r>
            <a:r>
              <a:rPr lang="en-US" baseline="0" dirty="0" smtClean="0"/>
              <a:t> would influence health the most?  - discuss income / employment / education </a:t>
            </a:r>
            <a:endParaRPr lang="en-CA" dirty="0"/>
          </a:p>
        </p:txBody>
      </p:sp>
      <p:sp>
        <p:nvSpPr>
          <p:cNvPr id="4" name="Slide Number Placeholder 3"/>
          <p:cNvSpPr>
            <a:spLocks noGrp="1"/>
          </p:cNvSpPr>
          <p:nvPr>
            <p:ph type="sldNum" sz="quarter" idx="10"/>
          </p:nvPr>
        </p:nvSpPr>
        <p:spPr/>
        <p:txBody>
          <a:bodyPr/>
          <a:lstStyle/>
          <a:p>
            <a:fld id="{0120C231-BA94-437C-94B3-1BF228AA169B}" type="slidenum">
              <a:rPr lang="en-CA" smtClean="0"/>
              <a:pPr/>
              <a:t>5</a:t>
            </a:fld>
            <a:endParaRPr lang="en-CA"/>
          </a:p>
        </p:txBody>
      </p:sp>
    </p:spTree>
    <p:extLst>
      <p:ext uri="{BB962C8B-B14F-4D97-AF65-F5344CB8AC3E}">
        <p14:creationId xmlns:p14="http://schemas.microsoft.com/office/powerpoint/2010/main" val="1247366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p:txBody>
      </p:sp>
      <p:sp>
        <p:nvSpPr>
          <p:cNvPr id="4" name="Slide Number Placeholder 3"/>
          <p:cNvSpPr>
            <a:spLocks noGrp="1"/>
          </p:cNvSpPr>
          <p:nvPr>
            <p:ph type="sldNum" sz="quarter" idx="10"/>
          </p:nvPr>
        </p:nvSpPr>
        <p:spPr/>
        <p:txBody>
          <a:bodyPr/>
          <a:lstStyle/>
          <a:p>
            <a:fld id="{0120C231-BA94-437C-94B3-1BF228AA169B}" type="slidenum">
              <a:rPr lang="en-CA" smtClean="0"/>
              <a:pPr/>
              <a:t>6</a:t>
            </a:fld>
            <a:endParaRPr lang="en-CA"/>
          </a:p>
        </p:txBody>
      </p:sp>
    </p:spTree>
    <p:extLst>
      <p:ext uri="{BB962C8B-B14F-4D97-AF65-F5344CB8AC3E}">
        <p14:creationId xmlns:p14="http://schemas.microsoft.com/office/powerpoint/2010/main" val="51898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Health in All Policies</a:t>
            </a:r>
            <a:r>
              <a:rPr lang="en-US" baseline="0" dirty="0" smtClean="0"/>
              <a:t> id an approach to improving health by incorporating health considerations into decision making across all sectors.  (think of health, equity and sustainability during the process of decision making)</a:t>
            </a:r>
          </a:p>
          <a:p>
            <a:endParaRPr lang="en-CA" dirty="0" smtClean="0"/>
          </a:p>
          <a:p>
            <a:r>
              <a:rPr lang="en-CA" dirty="0" smtClean="0"/>
              <a:t>The term</a:t>
            </a:r>
            <a:r>
              <a:rPr lang="en-CA" baseline="0" dirty="0" smtClean="0"/>
              <a:t> Health in All Polices emerged in the last 2 decades. There are many related terms such as healthy public policies, </a:t>
            </a:r>
            <a:r>
              <a:rPr lang="en-CA" baseline="0" dirty="0" err="1" smtClean="0"/>
              <a:t>intersectoral</a:t>
            </a:r>
            <a:r>
              <a:rPr lang="en-CA" baseline="0" dirty="0" smtClean="0"/>
              <a:t> action, governance for health, whole of government, (these imply addressing the social determinants of health)  </a:t>
            </a:r>
          </a:p>
          <a:p>
            <a:endParaRPr lang="en-CA" baseline="0" dirty="0" smtClean="0"/>
          </a:p>
          <a:p>
            <a:r>
              <a:rPr lang="en-CA" baseline="0" dirty="0" smtClean="0"/>
              <a:t>Definition is from WHO</a:t>
            </a:r>
          </a:p>
          <a:p>
            <a:endParaRPr lang="en-US" dirty="0" smtClean="0"/>
          </a:p>
          <a:p>
            <a:r>
              <a:rPr lang="en-US" b="1" dirty="0" smtClean="0"/>
              <a:t>Why </a:t>
            </a:r>
            <a:r>
              <a:rPr lang="en-US" b="1" dirty="0" err="1" smtClean="0"/>
              <a:t>HiAP</a:t>
            </a:r>
            <a:r>
              <a:rPr lang="en-US" b="1" dirty="0" smtClean="0"/>
              <a:t>?</a:t>
            </a:r>
          </a:p>
          <a:p>
            <a:r>
              <a:rPr lang="en-CA" dirty="0"/>
              <a:t>- Contributes to economic productivity. Healthier people lose fewer days of work and contribute to overall economic productivity. </a:t>
            </a:r>
          </a:p>
          <a:p>
            <a:r>
              <a:rPr lang="en-CA" dirty="0"/>
              <a:t>- Reduces costs to the healthcare system.</a:t>
            </a:r>
          </a:p>
          <a:p>
            <a:r>
              <a:rPr lang="en-US" dirty="0"/>
              <a:t>- </a:t>
            </a:r>
            <a:r>
              <a:rPr lang="en-CA" dirty="0"/>
              <a:t>Addresses social factors known to impact population health.</a:t>
            </a:r>
          </a:p>
          <a:p>
            <a:r>
              <a:rPr lang="en-CA" dirty="0"/>
              <a:t>- Creates opportunities for health and wellbeing especially for individuals and populations that are under-resourced. </a:t>
            </a:r>
          </a:p>
          <a:p>
            <a:r>
              <a:rPr lang="en-US" dirty="0"/>
              <a:t>- </a:t>
            </a:r>
            <a:r>
              <a:rPr lang="en-CA" dirty="0"/>
              <a:t>Increases efficiency and cost effectiveness between government ministries and departments.</a:t>
            </a:r>
          </a:p>
          <a:p>
            <a:r>
              <a:rPr lang="en-CA" dirty="0"/>
              <a:t>- Improves collaboration across sectors.</a:t>
            </a:r>
          </a:p>
          <a:p>
            <a:endParaRPr lang="en-CA" dirty="0"/>
          </a:p>
        </p:txBody>
      </p:sp>
      <p:sp>
        <p:nvSpPr>
          <p:cNvPr id="4" name="Slide Number Placeholder 3"/>
          <p:cNvSpPr>
            <a:spLocks noGrp="1"/>
          </p:cNvSpPr>
          <p:nvPr>
            <p:ph type="sldNum" sz="quarter" idx="10"/>
          </p:nvPr>
        </p:nvSpPr>
        <p:spPr/>
        <p:txBody>
          <a:bodyPr/>
          <a:lstStyle/>
          <a:p>
            <a:fld id="{0120C231-BA94-437C-94B3-1BF228AA169B}" type="slidenum">
              <a:rPr lang="en-CA" smtClean="0"/>
              <a:pPr/>
              <a:t>7</a:t>
            </a:fld>
            <a:endParaRPr lang="en-CA"/>
          </a:p>
        </p:txBody>
      </p:sp>
    </p:spTree>
    <p:extLst>
      <p:ext uri="{BB962C8B-B14F-4D97-AF65-F5344CB8AC3E}">
        <p14:creationId xmlns:p14="http://schemas.microsoft.com/office/powerpoint/2010/main" val="1750759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Within these situations, will need to prioritize issues. Use</a:t>
            </a:r>
            <a:r>
              <a:rPr lang="en-CA" baseline="0" dirty="0" smtClean="0"/>
              <a:t> criteria such as: problem is of public health significance, problem is amenable to change (there is sound evidence that it can be tackled), potential solutions are politically and socially acceptable. </a:t>
            </a:r>
          </a:p>
          <a:p>
            <a:endParaRPr lang="en-CA" baseline="0" dirty="0" smtClean="0"/>
          </a:p>
        </p:txBody>
      </p:sp>
      <p:sp>
        <p:nvSpPr>
          <p:cNvPr id="4" name="Slide Number Placeholder 3"/>
          <p:cNvSpPr>
            <a:spLocks noGrp="1"/>
          </p:cNvSpPr>
          <p:nvPr>
            <p:ph type="sldNum" sz="quarter" idx="10"/>
          </p:nvPr>
        </p:nvSpPr>
        <p:spPr/>
        <p:txBody>
          <a:bodyPr/>
          <a:lstStyle/>
          <a:p>
            <a:fld id="{0120C231-BA94-437C-94B3-1BF228AA169B}" type="slidenum">
              <a:rPr lang="en-CA" smtClean="0"/>
              <a:pPr/>
              <a:t>8</a:t>
            </a:fld>
            <a:endParaRPr lang="en-CA"/>
          </a:p>
        </p:txBody>
      </p:sp>
    </p:spTree>
    <p:extLst>
      <p:ext uri="{BB962C8B-B14F-4D97-AF65-F5344CB8AC3E}">
        <p14:creationId xmlns:p14="http://schemas.microsoft.com/office/powerpoint/2010/main" val="1778328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Despite the relatively short history of collaboration,</a:t>
            </a:r>
            <a:r>
              <a:rPr lang="en-US" baseline="0" dirty="0" smtClean="0"/>
              <a:t> PH and the Counties have achieved numerous </a:t>
            </a:r>
            <a:r>
              <a:rPr lang="en-US" baseline="0" dirty="0" err="1" smtClean="0"/>
              <a:t>favourable</a:t>
            </a:r>
            <a:r>
              <a:rPr lang="en-US" baseline="0" dirty="0" smtClean="0"/>
              <a:t> outcomes over the past couple of years – I’m going to highlight 5 examples of successful collaboration.</a:t>
            </a:r>
            <a:endParaRPr lang="en-US" dirty="0" smtClean="0"/>
          </a:p>
        </p:txBody>
      </p:sp>
      <p:sp>
        <p:nvSpPr>
          <p:cNvPr id="4" name="Slide Number Placeholder 3"/>
          <p:cNvSpPr>
            <a:spLocks noGrp="1"/>
          </p:cNvSpPr>
          <p:nvPr>
            <p:ph type="sldNum" sz="quarter" idx="10"/>
          </p:nvPr>
        </p:nvSpPr>
        <p:spPr/>
        <p:txBody>
          <a:bodyPr/>
          <a:lstStyle/>
          <a:p>
            <a:fld id="{0120C231-BA94-437C-94B3-1BF228AA169B}" type="slidenum">
              <a:rPr lang="en-CA" smtClean="0">
                <a:solidFill>
                  <a:prstClr val="black"/>
                </a:solidFill>
              </a:rPr>
              <a:pPr/>
              <a:t>9</a:t>
            </a:fld>
            <a:endParaRPr lang="en-CA">
              <a:solidFill>
                <a:prstClr val="black"/>
              </a:solidFill>
            </a:endParaRPr>
          </a:p>
        </p:txBody>
      </p:sp>
    </p:spTree>
    <p:extLst>
      <p:ext uri="{BB962C8B-B14F-4D97-AF65-F5344CB8AC3E}">
        <p14:creationId xmlns:p14="http://schemas.microsoft.com/office/powerpoint/2010/main" val="3741395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C967377C-CA9D-4941-AF22-853565E59295}" type="datetimeFigureOut">
              <a:rPr lang="en-CA" smtClean="0"/>
              <a:pPr/>
              <a:t>2016-11-23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452853-D3E6-4200-B337-A27AA39D34CD}" type="slidenum">
              <a:rPr lang="en-CA" smtClean="0"/>
              <a:pPr/>
              <a:t>‹#›</a:t>
            </a:fld>
            <a:endParaRPr lang="en-CA"/>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Rockwell" panose="02060603020205020403" pitchFamily="18" charset="0"/>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967377C-CA9D-4941-AF22-853565E59295}" type="datetimeFigureOut">
              <a:rPr lang="en-CA" smtClean="0"/>
              <a:pPr/>
              <a:t>2016-11-23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452853-D3E6-4200-B337-A27AA39D34CD}" type="slidenum">
              <a:rPr lang="en-CA" smtClean="0"/>
              <a:pPr/>
              <a:t>‹#›</a:t>
            </a:fld>
            <a:endParaRPr lang="en-CA"/>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67377C-CA9D-4941-AF22-853565E59295}" type="datetimeFigureOut">
              <a:rPr lang="en-CA" smtClean="0"/>
              <a:pPr/>
              <a:t>2016-11-23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452853-D3E6-4200-B337-A27AA39D34CD}" type="slidenum">
              <a:rPr lang="en-CA" smtClean="0"/>
              <a:pPr/>
              <a:t>‹#›</a:t>
            </a:fld>
            <a:endParaRPr lang="en-CA"/>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967377C-CA9D-4941-AF22-853565E59295}" type="datetimeFigureOut">
              <a:rPr lang="en-CA" smtClean="0"/>
              <a:pPr/>
              <a:t>2016-11-23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452853-D3E6-4200-B337-A27AA39D34CD}" type="slidenum">
              <a:rPr lang="en-CA" smtClean="0"/>
              <a:pPr/>
              <a:t>‹#›</a:t>
            </a:fld>
            <a:endParaRPr lang="en-CA"/>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C967377C-CA9D-4941-AF22-853565E59295}" type="datetimeFigureOut">
              <a:rPr lang="en-CA" smtClean="0"/>
              <a:pPr/>
              <a:t>2016-11-23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452853-D3E6-4200-B337-A27AA39D34CD}" type="slidenum">
              <a:rPr lang="en-CA" smtClean="0"/>
              <a:pPr/>
              <a:t>‹#›</a:t>
            </a:fld>
            <a:endParaRPr lang="en-CA"/>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67377C-CA9D-4941-AF22-853565E59295}" type="datetimeFigureOut">
              <a:rPr lang="en-CA" smtClean="0"/>
              <a:pPr/>
              <a:t>2016-11-23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452853-D3E6-4200-B337-A27AA39D34CD}" type="slidenum">
              <a:rPr lang="en-CA" smtClean="0"/>
              <a:pPr/>
              <a:t>‹#›</a:t>
            </a:fld>
            <a:endParaRPr lang="en-CA"/>
          </a:p>
        </p:txBody>
      </p:sp>
      <p:sp>
        <p:nvSpPr>
          <p:cNvPr id="5" name="Rectangle 4"/>
          <p:cNvSpPr/>
          <p:nvPr userDrawn="1"/>
        </p:nvSpPr>
        <p:spPr>
          <a:xfrm>
            <a:off x="0" y="0"/>
            <a:ext cx="9372600" cy="7010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a:stretch>
            <a:fillRect/>
          </a:stretch>
        </p:blipFill>
        <p:spPr>
          <a:xfrm rot="10539983" flipV="1">
            <a:off x="5554369" y="5929676"/>
            <a:ext cx="3683454" cy="484475"/>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67377C-CA9D-4941-AF22-853565E59295}" type="datetimeFigureOut">
              <a:rPr lang="en-CA" smtClean="0"/>
              <a:pPr/>
              <a:t>2016-11-23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52853-D3E6-4200-B337-A27AA39D34CD}" type="slidenum">
              <a:rPr lang="en-CA" smtClean="0"/>
              <a:pPr/>
              <a:t>‹#›</a:t>
            </a:fld>
            <a:endParaRPr lang="en-CA"/>
          </a:p>
        </p:txBody>
      </p:sp>
      <p:sp>
        <p:nvSpPr>
          <p:cNvPr id="10" name="Rectangle 9"/>
          <p:cNvSpPr/>
          <p:nvPr userDrawn="1"/>
        </p:nvSpPr>
        <p:spPr>
          <a:xfrm>
            <a:off x="-108520" y="6192688"/>
            <a:ext cx="9361040" cy="665312"/>
          </a:xfrm>
          <a:prstGeom prst="rect">
            <a:avLst/>
          </a:prstGeom>
          <a:solidFill>
            <a:srgbClr val="DDA415"/>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Perpetua"/>
              <a:ea typeface="+mn-ea"/>
              <a:cs typeface="+mn-cs"/>
            </a:endParaRPr>
          </a:p>
        </p:txBody>
      </p:sp>
      <p:sp>
        <p:nvSpPr>
          <p:cNvPr id="11" name="Freeform 10"/>
          <p:cNvSpPr/>
          <p:nvPr userDrawn="1"/>
        </p:nvSpPr>
        <p:spPr>
          <a:xfrm>
            <a:off x="-334576" y="5706634"/>
            <a:ext cx="10320000" cy="648072"/>
          </a:xfrm>
          <a:custGeom>
            <a:avLst/>
            <a:gdLst>
              <a:gd name="connsiteX0" fmla="*/ 0 w 7191554"/>
              <a:gd name="connsiteY0" fmla="*/ 543464 h 957532"/>
              <a:gd name="connsiteX1" fmla="*/ 2760453 w 7191554"/>
              <a:gd name="connsiteY1" fmla="*/ 888521 h 957532"/>
              <a:gd name="connsiteX2" fmla="*/ 5796951 w 7191554"/>
              <a:gd name="connsiteY2" fmla="*/ 129396 h 957532"/>
              <a:gd name="connsiteX3" fmla="*/ 6987396 w 7191554"/>
              <a:gd name="connsiteY3" fmla="*/ 112143 h 957532"/>
              <a:gd name="connsiteX4" fmla="*/ 7021902 w 7191554"/>
              <a:gd name="connsiteY4" fmla="*/ 129396 h 957532"/>
              <a:gd name="connsiteX0" fmla="*/ 0 w 7495146"/>
              <a:gd name="connsiteY0" fmla="*/ 543464 h 957532"/>
              <a:gd name="connsiteX1" fmla="*/ 2760453 w 7495146"/>
              <a:gd name="connsiteY1" fmla="*/ 888521 h 957532"/>
              <a:gd name="connsiteX2" fmla="*/ 5796951 w 7495146"/>
              <a:gd name="connsiteY2" fmla="*/ 129396 h 957532"/>
              <a:gd name="connsiteX3" fmla="*/ 6987396 w 7495146"/>
              <a:gd name="connsiteY3" fmla="*/ 112143 h 957532"/>
              <a:gd name="connsiteX4" fmla="*/ 7410320 w 7495146"/>
              <a:gd name="connsiteY4" fmla="*/ 609339 h 957532"/>
              <a:gd name="connsiteX0" fmla="*/ 0 w 7959974"/>
              <a:gd name="connsiteY0" fmla="*/ 543464 h 957532"/>
              <a:gd name="connsiteX1" fmla="*/ 2760453 w 7959974"/>
              <a:gd name="connsiteY1" fmla="*/ 888521 h 957532"/>
              <a:gd name="connsiteX2" fmla="*/ 5796951 w 7959974"/>
              <a:gd name="connsiteY2" fmla="*/ 129396 h 957532"/>
              <a:gd name="connsiteX3" fmla="*/ 6987396 w 7959974"/>
              <a:gd name="connsiteY3" fmla="*/ 112143 h 957532"/>
              <a:gd name="connsiteX4" fmla="*/ 7875148 w 7959974"/>
              <a:gd name="connsiteY4" fmla="*/ 558560 h 95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9974" h="957532">
                <a:moveTo>
                  <a:pt x="0" y="543464"/>
                </a:moveTo>
                <a:cubicBezTo>
                  <a:pt x="897147" y="750498"/>
                  <a:pt x="1794295" y="957532"/>
                  <a:pt x="2760453" y="888521"/>
                </a:cubicBezTo>
                <a:cubicBezTo>
                  <a:pt x="3726612" y="819510"/>
                  <a:pt x="5092461" y="258792"/>
                  <a:pt x="5796951" y="129396"/>
                </a:cubicBezTo>
                <a:cubicBezTo>
                  <a:pt x="6501442" y="0"/>
                  <a:pt x="6641030" y="40616"/>
                  <a:pt x="6987396" y="112143"/>
                </a:cubicBezTo>
                <a:cubicBezTo>
                  <a:pt x="7333762" y="183670"/>
                  <a:pt x="7959974" y="549933"/>
                  <a:pt x="7875148" y="558560"/>
                </a:cubicBezTo>
              </a:path>
            </a:pathLst>
          </a:custGeom>
          <a:noFill/>
          <a:ln w="336550" cap="flat" cmpd="sng" algn="ctr">
            <a:solidFill>
              <a:srgbClr val="DDA41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black"/>
              </a:solidFill>
              <a:effectLst/>
              <a:uLnTx/>
              <a:uFillTx/>
              <a:latin typeface="Perpetua"/>
              <a:ea typeface="+mn-ea"/>
              <a:cs typeface="+mn-cs"/>
            </a:endParaRPr>
          </a:p>
        </p:txBody>
      </p:sp>
      <p:sp>
        <p:nvSpPr>
          <p:cNvPr id="13" name="Freeform 12"/>
          <p:cNvSpPr/>
          <p:nvPr userDrawn="1"/>
        </p:nvSpPr>
        <p:spPr>
          <a:xfrm>
            <a:off x="-252536" y="5589240"/>
            <a:ext cx="10320000" cy="641784"/>
          </a:xfrm>
          <a:custGeom>
            <a:avLst/>
            <a:gdLst>
              <a:gd name="connsiteX0" fmla="*/ 0 w 7191554"/>
              <a:gd name="connsiteY0" fmla="*/ 543464 h 957532"/>
              <a:gd name="connsiteX1" fmla="*/ 2760453 w 7191554"/>
              <a:gd name="connsiteY1" fmla="*/ 888521 h 957532"/>
              <a:gd name="connsiteX2" fmla="*/ 5796951 w 7191554"/>
              <a:gd name="connsiteY2" fmla="*/ 129396 h 957532"/>
              <a:gd name="connsiteX3" fmla="*/ 6987396 w 7191554"/>
              <a:gd name="connsiteY3" fmla="*/ 112143 h 957532"/>
              <a:gd name="connsiteX4" fmla="*/ 7021902 w 7191554"/>
              <a:gd name="connsiteY4" fmla="*/ 129396 h 957532"/>
              <a:gd name="connsiteX0" fmla="*/ 0 w 7495146"/>
              <a:gd name="connsiteY0" fmla="*/ 543464 h 957532"/>
              <a:gd name="connsiteX1" fmla="*/ 2760453 w 7495146"/>
              <a:gd name="connsiteY1" fmla="*/ 888521 h 957532"/>
              <a:gd name="connsiteX2" fmla="*/ 5796951 w 7495146"/>
              <a:gd name="connsiteY2" fmla="*/ 129396 h 957532"/>
              <a:gd name="connsiteX3" fmla="*/ 6987396 w 7495146"/>
              <a:gd name="connsiteY3" fmla="*/ 112143 h 957532"/>
              <a:gd name="connsiteX4" fmla="*/ 7410320 w 7495146"/>
              <a:gd name="connsiteY4" fmla="*/ 609339 h 957532"/>
              <a:gd name="connsiteX0" fmla="*/ 0 w 7959974"/>
              <a:gd name="connsiteY0" fmla="*/ 543464 h 957532"/>
              <a:gd name="connsiteX1" fmla="*/ 2760453 w 7959974"/>
              <a:gd name="connsiteY1" fmla="*/ 888521 h 957532"/>
              <a:gd name="connsiteX2" fmla="*/ 5796951 w 7959974"/>
              <a:gd name="connsiteY2" fmla="*/ 129396 h 957532"/>
              <a:gd name="connsiteX3" fmla="*/ 6987396 w 7959974"/>
              <a:gd name="connsiteY3" fmla="*/ 112143 h 957532"/>
              <a:gd name="connsiteX4" fmla="*/ 7875148 w 7959974"/>
              <a:gd name="connsiteY4" fmla="*/ 558560 h 95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9974" h="957532">
                <a:moveTo>
                  <a:pt x="0" y="543464"/>
                </a:moveTo>
                <a:cubicBezTo>
                  <a:pt x="897147" y="750498"/>
                  <a:pt x="1794295" y="957532"/>
                  <a:pt x="2760453" y="888521"/>
                </a:cubicBezTo>
                <a:cubicBezTo>
                  <a:pt x="3726612" y="819510"/>
                  <a:pt x="5092461" y="258792"/>
                  <a:pt x="5796951" y="129396"/>
                </a:cubicBezTo>
                <a:cubicBezTo>
                  <a:pt x="6501442" y="0"/>
                  <a:pt x="6641030" y="40616"/>
                  <a:pt x="6987396" y="112143"/>
                </a:cubicBezTo>
                <a:cubicBezTo>
                  <a:pt x="7333762" y="183670"/>
                  <a:pt x="7959974" y="549933"/>
                  <a:pt x="7875148" y="558560"/>
                </a:cubicBezTo>
              </a:path>
            </a:pathLst>
          </a:custGeom>
          <a:noFill/>
          <a:ln w="238125" cap="flat" cmpd="sng" algn="ctr">
            <a:solidFill>
              <a:srgbClr val="01AB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black"/>
              </a:solidFill>
              <a:effectLst/>
              <a:uLnTx/>
              <a:uFillTx/>
              <a:latin typeface="Perpetua"/>
              <a:ea typeface="+mn-ea"/>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90" r:id="rId5"/>
    <p:sldLayoutId id="2147483691" r:id="rId6"/>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Rockwell" panose="02060603020205020403"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wmf"/><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859" y="0"/>
            <a:ext cx="9144000" cy="2318658"/>
          </a:xfrm>
          <a:prstGeom prst="rect">
            <a:avLst/>
          </a:prstGeom>
          <a:solidFill>
            <a:srgbClr val="EDDDB5"/>
          </a:solidFill>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endParaRPr lang="en-US" sz="5400" b="1" spc="300" dirty="0" smtClean="0">
              <a:solidFill>
                <a:srgbClr val="01ABA4"/>
              </a:solidFill>
              <a:latin typeface="Rockwell" panose="02060603020205020403" pitchFamily="18" charset="0"/>
              <a:ea typeface="+mn-ea"/>
              <a:cs typeface="+mn-cs"/>
            </a:endParaRPr>
          </a:p>
          <a:p>
            <a:pPr algn="ctr"/>
            <a:endParaRPr lang="en-US" sz="5400" b="1" spc="300" dirty="0">
              <a:solidFill>
                <a:srgbClr val="01ABA4"/>
              </a:solidFill>
              <a:latin typeface="Rockwell" panose="02060603020205020403" pitchFamily="18" charset="0"/>
              <a:ea typeface="+mn-ea"/>
              <a:cs typeface="+mn-cs"/>
            </a:endParaRPr>
          </a:p>
          <a:p>
            <a:pPr algn="ctr"/>
            <a:endParaRPr lang="en-US" sz="5400" b="1" spc="300" dirty="0" smtClean="0">
              <a:solidFill>
                <a:srgbClr val="01ABA4"/>
              </a:solidFill>
              <a:latin typeface="Rockwell" panose="02060603020205020403" pitchFamily="18" charset="0"/>
              <a:ea typeface="+mn-ea"/>
              <a:cs typeface="+mn-cs"/>
            </a:endParaRPr>
          </a:p>
          <a:p>
            <a:pPr algn="ctr"/>
            <a:endParaRPr lang="en-US" sz="5400" b="1" spc="300" dirty="0">
              <a:solidFill>
                <a:srgbClr val="01ABA4"/>
              </a:solidFill>
              <a:latin typeface="Rockwell" panose="02060603020205020403" pitchFamily="18" charset="0"/>
              <a:ea typeface="+mn-ea"/>
              <a:cs typeface="+mn-cs"/>
            </a:endParaRPr>
          </a:p>
          <a:p>
            <a:pPr algn="ctr"/>
            <a:endParaRPr lang="en-US" sz="5400" b="1" spc="300" dirty="0" smtClean="0">
              <a:solidFill>
                <a:srgbClr val="01ABA4"/>
              </a:solidFill>
              <a:latin typeface="Rockwell" panose="02060603020205020403" pitchFamily="18" charset="0"/>
              <a:ea typeface="+mn-ea"/>
              <a:cs typeface="+mn-cs"/>
            </a:endParaRPr>
          </a:p>
          <a:p>
            <a:pPr algn="ctr"/>
            <a:endParaRPr lang="en-US" sz="5400" b="1" spc="300" dirty="0">
              <a:solidFill>
                <a:srgbClr val="01ABA4"/>
              </a:solidFill>
              <a:latin typeface="Rockwell" panose="02060603020205020403" pitchFamily="18" charset="0"/>
              <a:ea typeface="+mn-ea"/>
              <a:cs typeface="+mn-cs"/>
            </a:endParaRPr>
          </a:p>
          <a:p>
            <a:pPr algn="ctr"/>
            <a:endParaRPr lang="en-US" sz="5400" b="1" spc="300" dirty="0" smtClean="0">
              <a:solidFill>
                <a:srgbClr val="01ABA4"/>
              </a:solidFill>
              <a:latin typeface="Rockwell" panose="02060603020205020403" pitchFamily="18" charset="0"/>
              <a:ea typeface="+mn-ea"/>
              <a:cs typeface="+mn-cs"/>
            </a:endParaRPr>
          </a:p>
          <a:p>
            <a:pPr algn="ctr"/>
            <a:r>
              <a:rPr lang="en-US" sz="5400" b="1" spc="300" dirty="0" smtClean="0">
                <a:solidFill>
                  <a:srgbClr val="01ABA4"/>
                </a:solidFill>
                <a:latin typeface="Rockwell" panose="02060603020205020403" pitchFamily="18" charset="0"/>
                <a:ea typeface="+mn-ea"/>
                <a:cs typeface="+mn-cs"/>
              </a:rPr>
              <a:t>Healthy Communities Initiative Update</a:t>
            </a:r>
            <a:endParaRPr lang="en-US" sz="5400" b="1" spc="300" dirty="0">
              <a:solidFill>
                <a:srgbClr val="01ABA4"/>
              </a:solidFill>
              <a:latin typeface="Rockwell" panose="02060603020205020403" pitchFamily="18" charset="0"/>
              <a:ea typeface="+mn-ea"/>
              <a:cs typeface="+mn-cs"/>
            </a:endParaRPr>
          </a:p>
        </p:txBody>
      </p:sp>
      <p:sp>
        <p:nvSpPr>
          <p:cNvPr id="10" name="Subtitle 2"/>
          <p:cNvSpPr txBox="1">
            <a:spLocks/>
          </p:cNvSpPr>
          <p:nvPr/>
        </p:nvSpPr>
        <p:spPr>
          <a:xfrm>
            <a:off x="685800" y="2318658"/>
            <a:ext cx="7772400" cy="2710542"/>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None/>
            </a:pPr>
            <a:r>
              <a:rPr lang="en-US" sz="2000" dirty="0" smtClean="0"/>
              <a:t>Bruce County and Grey County Joint Council Meeting</a:t>
            </a:r>
            <a:endParaRPr lang="en-CA" sz="2000" dirty="0" smtClean="0"/>
          </a:p>
          <a:p>
            <a:pPr marL="0" indent="0" algn="ctr">
              <a:buNone/>
            </a:pPr>
            <a:r>
              <a:rPr lang="en-US" sz="2000" dirty="0" smtClean="0"/>
              <a:t>November 24, 2016</a:t>
            </a:r>
          </a:p>
          <a:p>
            <a:pPr marL="0" indent="0" algn="ctr">
              <a:buNone/>
            </a:pPr>
            <a:endParaRPr lang="en-US" sz="2000" dirty="0" smtClean="0"/>
          </a:p>
          <a:p>
            <a:pPr marL="0" indent="0" algn="ctr">
              <a:buNone/>
            </a:pPr>
            <a:r>
              <a:rPr lang="en-US" sz="2000" b="1" dirty="0"/>
              <a:t>Amber Schieck</a:t>
            </a:r>
          </a:p>
          <a:p>
            <a:pPr marL="0" indent="0" algn="ctr">
              <a:buNone/>
            </a:pPr>
            <a:r>
              <a:rPr lang="en-US" sz="2000" b="1" dirty="0" smtClean="0"/>
              <a:t>Jason </a:t>
            </a:r>
            <a:r>
              <a:rPr lang="en-US" sz="2000" b="1" dirty="0" err="1" smtClean="0"/>
              <a:t>Weppler</a:t>
            </a:r>
            <a:endParaRPr lang="en-US" sz="2000" b="1" dirty="0" smtClean="0"/>
          </a:p>
          <a:p>
            <a:pPr marL="0" indent="0" algn="ctr">
              <a:buNone/>
            </a:pPr>
            <a:r>
              <a:rPr lang="en-US" sz="2000" b="1" dirty="0" smtClean="0"/>
              <a:t>Lynda </a:t>
            </a:r>
            <a:r>
              <a:rPr lang="en-US" sz="2000" b="1" dirty="0" err="1" smtClean="0"/>
              <a:t>Bumstead</a:t>
            </a:r>
            <a:endParaRPr lang="en-US" sz="2000" b="1" dirty="0" smtClean="0"/>
          </a:p>
          <a:p>
            <a:pPr marL="0" indent="0" algn="ctr">
              <a:buNone/>
            </a:pPr>
            <a:r>
              <a:rPr lang="en-US" sz="2000" b="1" dirty="0" smtClean="0"/>
              <a:t>Grey Bruce Health Unit</a:t>
            </a:r>
            <a:endParaRPr lang="en-CA" sz="2000" b="1" dirty="0" smtClean="0"/>
          </a:p>
          <a:p>
            <a:endParaRPr lang="en-CA" sz="2000" b="1" dirty="0" smtClean="0"/>
          </a:p>
        </p:txBody>
      </p:sp>
      <p:pic>
        <p:nvPicPr>
          <p:cNvPr id="11" name="Picture 3" descr="150 Colo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5029200"/>
            <a:ext cx="848413" cy="81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156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Housing Initiative: </a:t>
            </a:r>
            <a:br>
              <a:rPr lang="en-US" sz="3600" dirty="0" smtClean="0"/>
            </a:br>
            <a:r>
              <a:rPr lang="en-US" sz="3600" dirty="0" smtClean="0"/>
              <a:t>From Substandard to Above Standard </a:t>
            </a:r>
            <a:endParaRPr lang="en-CA" sz="3600" dirty="0"/>
          </a:p>
        </p:txBody>
      </p:sp>
      <p:sp>
        <p:nvSpPr>
          <p:cNvPr id="3" name="Content Placeholder 2"/>
          <p:cNvSpPr>
            <a:spLocks noGrp="1"/>
          </p:cNvSpPr>
          <p:nvPr>
            <p:ph idx="1"/>
          </p:nvPr>
        </p:nvSpPr>
        <p:spPr>
          <a:xfrm>
            <a:off x="457200" y="1447800"/>
            <a:ext cx="4224611" cy="4191000"/>
          </a:xfrm>
        </p:spPr>
        <p:txBody>
          <a:bodyPr>
            <a:normAutofit fontScale="62500" lnSpcReduction="20000"/>
          </a:bodyPr>
          <a:lstStyle/>
          <a:p>
            <a:r>
              <a:rPr lang="en-CA" dirty="0" smtClean="0"/>
              <a:t>Partnership </a:t>
            </a:r>
            <a:r>
              <a:rPr lang="en-CA" dirty="0"/>
              <a:t>with Municipal </a:t>
            </a:r>
            <a:r>
              <a:rPr lang="en-CA" dirty="0" smtClean="0"/>
              <a:t>By-Law Enforcement Officers</a:t>
            </a:r>
          </a:p>
          <a:p>
            <a:pPr lvl="1">
              <a:defRPr/>
            </a:pPr>
            <a:r>
              <a:rPr lang="en-CA" dirty="0"/>
              <a:t>Working with all 17 municipal building officials </a:t>
            </a:r>
          </a:p>
          <a:p>
            <a:pPr lvl="1">
              <a:defRPr/>
            </a:pPr>
            <a:r>
              <a:rPr lang="en-CA" dirty="0"/>
              <a:t>Conducted survey to find out:</a:t>
            </a:r>
          </a:p>
          <a:p>
            <a:pPr lvl="2">
              <a:defRPr/>
            </a:pPr>
            <a:r>
              <a:rPr lang="en-CA" dirty="0" smtClean="0"/>
              <a:t>Type </a:t>
            </a:r>
            <a:r>
              <a:rPr lang="en-CA" dirty="0"/>
              <a:t>of housing complaints? Difficult situations?</a:t>
            </a:r>
          </a:p>
          <a:p>
            <a:pPr lvl="2">
              <a:defRPr/>
            </a:pPr>
            <a:r>
              <a:rPr lang="en-CA" dirty="0"/>
              <a:t>How to collaborate with other agencies such as fire, PH to resolve complaints?</a:t>
            </a:r>
          </a:p>
          <a:p>
            <a:pPr lvl="2">
              <a:defRPr/>
            </a:pPr>
            <a:r>
              <a:rPr lang="en-CA" dirty="0" smtClean="0"/>
              <a:t>Interested </a:t>
            </a:r>
            <a:r>
              <a:rPr lang="en-CA" dirty="0"/>
              <a:t>in learning about housing and health?</a:t>
            </a:r>
          </a:p>
          <a:p>
            <a:pPr lvl="1"/>
            <a:endParaRPr lang="en-CA" dirty="0"/>
          </a:p>
          <a:p>
            <a:r>
              <a:rPr lang="en-CA" dirty="0" smtClean="0"/>
              <a:t>Tenant </a:t>
            </a:r>
            <a:r>
              <a:rPr lang="en-CA" dirty="0"/>
              <a:t>and Landlord Focus </a:t>
            </a:r>
            <a:r>
              <a:rPr lang="en-CA" dirty="0" smtClean="0"/>
              <a:t>Groups in </a:t>
            </a:r>
            <a:r>
              <a:rPr lang="en-CA" dirty="0"/>
              <a:t>Grey Bruce</a:t>
            </a:r>
            <a:r>
              <a:rPr lang="en-CA" sz="2800" b="1" dirty="0"/>
              <a:t/>
            </a:r>
            <a:br>
              <a:rPr lang="en-CA" sz="2800" b="1" dirty="0"/>
            </a:br>
            <a:endParaRPr lang="en-US" dirty="0" smtClean="0"/>
          </a:p>
        </p:txBody>
      </p:sp>
      <p:grpSp>
        <p:nvGrpSpPr>
          <p:cNvPr id="4" name="Group 3"/>
          <p:cNvGrpSpPr/>
          <p:nvPr/>
        </p:nvGrpSpPr>
        <p:grpSpPr>
          <a:xfrm>
            <a:off x="-334576" y="5589240"/>
            <a:ext cx="10402040" cy="1268760"/>
            <a:chOff x="-334576" y="5589240"/>
            <a:chExt cx="10402040" cy="1268760"/>
          </a:xfrm>
        </p:grpSpPr>
        <p:sp>
          <p:nvSpPr>
            <p:cNvPr id="5" name="Rectangle 4"/>
            <p:cNvSpPr/>
            <p:nvPr/>
          </p:nvSpPr>
          <p:spPr>
            <a:xfrm>
              <a:off x="-108519" y="6192688"/>
              <a:ext cx="9361040" cy="665312"/>
            </a:xfrm>
            <a:prstGeom prst="rect">
              <a:avLst/>
            </a:prstGeom>
            <a:solidFill>
              <a:srgbClr val="DDA4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6" name="Freeform 5"/>
            <p:cNvSpPr/>
            <p:nvPr/>
          </p:nvSpPr>
          <p:spPr>
            <a:xfrm>
              <a:off x="-334576" y="5706634"/>
              <a:ext cx="10320000" cy="648072"/>
            </a:xfrm>
            <a:custGeom>
              <a:avLst/>
              <a:gdLst>
                <a:gd name="connsiteX0" fmla="*/ 0 w 7191554"/>
                <a:gd name="connsiteY0" fmla="*/ 543464 h 957532"/>
                <a:gd name="connsiteX1" fmla="*/ 2760453 w 7191554"/>
                <a:gd name="connsiteY1" fmla="*/ 888521 h 957532"/>
                <a:gd name="connsiteX2" fmla="*/ 5796951 w 7191554"/>
                <a:gd name="connsiteY2" fmla="*/ 129396 h 957532"/>
                <a:gd name="connsiteX3" fmla="*/ 6987396 w 7191554"/>
                <a:gd name="connsiteY3" fmla="*/ 112143 h 957532"/>
                <a:gd name="connsiteX4" fmla="*/ 7021902 w 7191554"/>
                <a:gd name="connsiteY4" fmla="*/ 129396 h 957532"/>
                <a:gd name="connsiteX0" fmla="*/ 0 w 7495146"/>
                <a:gd name="connsiteY0" fmla="*/ 543464 h 957532"/>
                <a:gd name="connsiteX1" fmla="*/ 2760453 w 7495146"/>
                <a:gd name="connsiteY1" fmla="*/ 888521 h 957532"/>
                <a:gd name="connsiteX2" fmla="*/ 5796951 w 7495146"/>
                <a:gd name="connsiteY2" fmla="*/ 129396 h 957532"/>
                <a:gd name="connsiteX3" fmla="*/ 6987396 w 7495146"/>
                <a:gd name="connsiteY3" fmla="*/ 112143 h 957532"/>
                <a:gd name="connsiteX4" fmla="*/ 7410320 w 7495146"/>
                <a:gd name="connsiteY4" fmla="*/ 609339 h 957532"/>
                <a:gd name="connsiteX0" fmla="*/ 0 w 7959974"/>
                <a:gd name="connsiteY0" fmla="*/ 543464 h 957532"/>
                <a:gd name="connsiteX1" fmla="*/ 2760453 w 7959974"/>
                <a:gd name="connsiteY1" fmla="*/ 888521 h 957532"/>
                <a:gd name="connsiteX2" fmla="*/ 5796951 w 7959974"/>
                <a:gd name="connsiteY2" fmla="*/ 129396 h 957532"/>
                <a:gd name="connsiteX3" fmla="*/ 6987396 w 7959974"/>
                <a:gd name="connsiteY3" fmla="*/ 112143 h 957532"/>
                <a:gd name="connsiteX4" fmla="*/ 7875148 w 7959974"/>
                <a:gd name="connsiteY4" fmla="*/ 558560 h 95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9974" h="957532">
                  <a:moveTo>
                    <a:pt x="0" y="543464"/>
                  </a:moveTo>
                  <a:cubicBezTo>
                    <a:pt x="897147" y="750498"/>
                    <a:pt x="1794295" y="957532"/>
                    <a:pt x="2760453" y="888521"/>
                  </a:cubicBezTo>
                  <a:cubicBezTo>
                    <a:pt x="3726612" y="819510"/>
                    <a:pt x="5092461" y="258792"/>
                    <a:pt x="5796951" y="129396"/>
                  </a:cubicBezTo>
                  <a:cubicBezTo>
                    <a:pt x="6501442" y="0"/>
                    <a:pt x="6641030" y="40616"/>
                    <a:pt x="6987396" y="112143"/>
                  </a:cubicBezTo>
                  <a:cubicBezTo>
                    <a:pt x="7333762" y="183670"/>
                    <a:pt x="7959974" y="549933"/>
                    <a:pt x="7875148" y="558560"/>
                  </a:cubicBezTo>
                </a:path>
              </a:pathLst>
            </a:custGeom>
            <a:noFill/>
            <a:ln w="336550" cap="flat">
              <a:solidFill>
                <a:srgbClr val="DDA415"/>
              </a:solidFill>
              <a:miter lim="800000"/>
            </a:ln>
            <a:effectLst/>
          </p:spPr>
          <p:style>
            <a:lnRef idx="3">
              <a:schemeClr val="accent6"/>
            </a:lnRef>
            <a:fillRef idx="0">
              <a:schemeClr val="accent6"/>
            </a:fillRef>
            <a:effectRef idx="2">
              <a:schemeClr val="accent6"/>
            </a:effectRef>
            <a:fontRef idx="minor">
              <a:schemeClr val="tx1"/>
            </a:fontRef>
          </p:style>
          <p:txBody>
            <a:bodyPr rtlCol="0" anchor="ctr"/>
            <a:lstStyle/>
            <a:p>
              <a:pPr algn="ctr"/>
              <a:endParaRPr lang="en-CA">
                <a:solidFill>
                  <a:prstClr val="black"/>
                </a:solidFill>
              </a:endParaRPr>
            </a:p>
          </p:txBody>
        </p:sp>
        <p:sp>
          <p:nvSpPr>
            <p:cNvPr id="7" name="Rounded Rectangle 6"/>
            <p:cNvSpPr/>
            <p:nvPr/>
          </p:nvSpPr>
          <p:spPr>
            <a:xfrm rot="21067172">
              <a:off x="5407483" y="5886038"/>
              <a:ext cx="4210104" cy="565709"/>
            </a:xfrm>
            <a:prstGeom prst="roundRect">
              <a:avLst/>
            </a:prstGeom>
            <a:solidFill>
              <a:srgbClr val="DDA415"/>
            </a:solidFill>
            <a:ln>
              <a:solidFill>
                <a:srgbClr val="DDA4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8" name="Freeform 7"/>
            <p:cNvSpPr/>
            <p:nvPr/>
          </p:nvSpPr>
          <p:spPr>
            <a:xfrm>
              <a:off x="-252536" y="5589240"/>
              <a:ext cx="10320000" cy="641784"/>
            </a:xfrm>
            <a:custGeom>
              <a:avLst/>
              <a:gdLst>
                <a:gd name="connsiteX0" fmla="*/ 0 w 7191554"/>
                <a:gd name="connsiteY0" fmla="*/ 543464 h 957532"/>
                <a:gd name="connsiteX1" fmla="*/ 2760453 w 7191554"/>
                <a:gd name="connsiteY1" fmla="*/ 888521 h 957532"/>
                <a:gd name="connsiteX2" fmla="*/ 5796951 w 7191554"/>
                <a:gd name="connsiteY2" fmla="*/ 129396 h 957532"/>
                <a:gd name="connsiteX3" fmla="*/ 6987396 w 7191554"/>
                <a:gd name="connsiteY3" fmla="*/ 112143 h 957532"/>
                <a:gd name="connsiteX4" fmla="*/ 7021902 w 7191554"/>
                <a:gd name="connsiteY4" fmla="*/ 129396 h 957532"/>
                <a:gd name="connsiteX0" fmla="*/ 0 w 7495146"/>
                <a:gd name="connsiteY0" fmla="*/ 543464 h 957532"/>
                <a:gd name="connsiteX1" fmla="*/ 2760453 w 7495146"/>
                <a:gd name="connsiteY1" fmla="*/ 888521 h 957532"/>
                <a:gd name="connsiteX2" fmla="*/ 5796951 w 7495146"/>
                <a:gd name="connsiteY2" fmla="*/ 129396 h 957532"/>
                <a:gd name="connsiteX3" fmla="*/ 6987396 w 7495146"/>
                <a:gd name="connsiteY3" fmla="*/ 112143 h 957532"/>
                <a:gd name="connsiteX4" fmla="*/ 7410320 w 7495146"/>
                <a:gd name="connsiteY4" fmla="*/ 609339 h 957532"/>
                <a:gd name="connsiteX0" fmla="*/ 0 w 7959974"/>
                <a:gd name="connsiteY0" fmla="*/ 543464 h 957532"/>
                <a:gd name="connsiteX1" fmla="*/ 2760453 w 7959974"/>
                <a:gd name="connsiteY1" fmla="*/ 888521 h 957532"/>
                <a:gd name="connsiteX2" fmla="*/ 5796951 w 7959974"/>
                <a:gd name="connsiteY2" fmla="*/ 129396 h 957532"/>
                <a:gd name="connsiteX3" fmla="*/ 6987396 w 7959974"/>
                <a:gd name="connsiteY3" fmla="*/ 112143 h 957532"/>
                <a:gd name="connsiteX4" fmla="*/ 7875148 w 7959974"/>
                <a:gd name="connsiteY4" fmla="*/ 558560 h 95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9974" h="957532">
                  <a:moveTo>
                    <a:pt x="0" y="543464"/>
                  </a:moveTo>
                  <a:cubicBezTo>
                    <a:pt x="897147" y="750498"/>
                    <a:pt x="1794295" y="957532"/>
                    <a:pt x="2760453" y="888521"/>
                  </a:cubicBezTo>
                  <a:cubicBezTo>
                    <a:pt x="3726612" y="819510"/>
                    <a:pt x="5092461" y="258792"/>
                    <a:pt x="5796951" y="129396"/>
                  </a:cubicBezTo>
                  <a:cubicBezTo>
                    <a:pt x="6501442" y="0"/>
                    <a:pt x="6641030" y="40616"/>
                    <a:pt x="6987396" y="112143"/>
                  </a:cubicBezTo>
                  <a:cubicBezTo>
                    <a:pt x="7333762" y="183670"/>
                    <a:pt x="7959974" y="549933"/>
                    <a:pt x="7875148" y="558560"/>
                  </a:cubicBezTo>
                </a:path>
              </a:pathLst>
            </a:custGeom>
            <a:noFill/>
            <a:ln w="238125" cap="flat" cmpd="sng">
              <a:solidFill>
                <a:srgbClr val="01ABA4"/>
              </a:solidFill>
              <a:miter lim="800000"/>
            </a:ln>
            <a:effectLst/>
          </p:spPr>
          <p:style>
            <a:lnRef idx="3">
              <a:schemeClr val="accent6"/>
            </a:lnRef>
            <a:fillRef idx="0">
              <a:schemeClr val="accent6"/>
            </a:fillRef>
            <a:effectRef idx="2">
              <a:schemeClr val="accent6"/>
            </a:effectRef>
            <a:fontRef idx="minor">
              <a:schemeClr val="tx1"/>
            </a:fontRef>
          </p:style>
          <p:txBody>
            <a:bodyPr rtlCol="0" anchor="ctr"/>
            <a:lstStyle/>
            <a:p>
              <a:pPr algn="ctr"/>
              <a:endParaRPr lang="en-CA">
                <a:solidFill>
                  <a:prstClr val="black"/>
                </a:solidFill>
              </a:endParaRPr>
            </a:p>
          </p:txBody>
        </p:sp>
      </p:grpSp>
      <p:pic>
        <p:nvPicPr>
          <p:cNvPr id="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676400"/>
            <a:ext cx="2819181" cy="3384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372053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Breastfeeding Friendly Communities</a:t>
            </a:r>
            <a:endParaRPr lang="en-CA" dirty="0"/>
          </a:p>
        </p:txBody>
      </p:sp>
      <p:grpSp>
        <p:nvGrpSpPr>
          <p:cNvPr id="4" name="Group 3"/>
          <p:cNvGrpSpPr/>
          <p:nvPr/>
        </p:nvGrpSpPr>
        <p:grpSpPr>
          <a:xfrm>
            <a:off x="-334576" y="5589240"/>
            <a:ext cx="10402040" cy="1268760"/>
            <a:chOff x="-334576" y="5589240"/>
            <a:chExt cx="10402040" cy="1268760"/>
          </a:xfrm>
        </p:grpSpPr>
        <p:sp>
          <p:nvSpPr>
            <p:cNvPr id="5" name="Rectangle 4"/>
            <p:cNvSpPr/>
            <p:nvPr/>
          </p:nvSpPr>
          <p:spPr>
            <a:xfrm>
              <a:off x="-108519" y="6192688"/>
              <a:ext cx="9361040" cy="665312"/>
            </a:xfrm>
            <a:prstGeom prst="rect">
              <a:avLst/>
            </a:prstGeom>
            <a:solidFill>
              <a:srgbClr val="DDA4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6" name="Freeform 5"/>
            <p:cNvSpPr/>
            <p:nvPr/>
          </p:nvSpPr>
          <p:spPr>
            <a:xfrm>
              <a:off x="-334576" y="5706634"/>
              <a:ext cx="10320000" cy="648072"/>
            </a:xfrm>
            <a:custGeom>
              <a:avLst/>
              <a:gdLst>
                <a:gd name="connsiteX0" fmla="*/ 0 w 7191554"/>
                <a:gd name="connsiteY0" fmla="*/ 543464 h 957532"/>
                <a:gd name="connsiteX1" fmla="*/ 2760453 w 7191554"/>
                <a:gd name="connsiteY1" fmla="*/ 888521 h 957532"/>
                <a:gd name="connsiteX2" fmla="*/ 5796951 w 7191554"/>
                <a:gd name="connsiteY2" fmla="*/ 129396 h 957532"/>
                <a:gd name="connsiteX3" fmla="*/ 6987396 w 7191554"/>
                <a:gd name="connsiteY3" fmla="*/ 112143 h 957532"/>
                <a:gd name="connsiteX4" fmla="*/ 7021902 w 7191554"/>
                <a:gd name="connsiteY4" fmla="*/ 129396 h 957532"/>
                <a:gd name="connsiteX0" fmla="*/ 0 w 7495146"/>
                <a:gd name="connsiteY0" fmla="*/ 543464 h 957532"/>
                <a:gd name="connsiteX1" fmla="*/ 2760453 w 7495146"/>
                <a:gd name="connsiteY1" fmla="*/ 888521 h 957532"/>
                <a:gd name="connsiteX2" fmla="*/ 5796951 w 7495146"/>
                <a:gd name="connsiteY2" fmla="*/ 129396 h 957532"/>
                <a:gd name="connsiteX3" fmla="*/ 6987396 w 7495146"/>
                <a:gd name="connsiteY3" fmla="*/ 112143 h 957532"/>
                <a:gd name="connsiteX4" fmla="*/ 7410320 w 7495146"/>
                <a:gd name="connsiteY4" fmla="*/ 609339 h 957532"/>
                <a:gd name="connsiteX0" fmla="*/ 0 w 7959974"/>
                <a:gd name="connsiteY0" fmla="*/ 543464 h 957532"/>
                <a:gd name="connsiteX1" fmla="*/ 2760453 w 7959974"/>
                <a:gd name="connsiteY1" fmla="*/ 888521 h 957532"/>
                <a:gd name="connsiteX2" fmla="*/ 5796951 w 7959974"/>
                <a:gd name="connsiteY2" fmla="*/ 129396 h 957532"/>
                <a:gd name="connsiteX3" fmla="*/ 6987396 w 7959974"/>
                <a:gd name="connsiteY3" fmla="*/ 112143 h 957532"/>
                <a:gd name="connsiteX4" fmla="*/ 7875148 w 7959974"/>
                <a:gd name="connsiteY4" fmla="*/ 558560 h 95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9974" h="957532">
                  <a:moveTo>
                    <a:pt x="0" y="543464"/>
                  </a:moveTo>
                  <a:cubicBezTo>
                    <a:pt x="897147" y="750498"/>
                    <a:pt x="1794295" y="957532"/>
                    <a:pt x="2760453" y="888521"/>
                  </a:cubicBezTo>
                  <a:cubicBezTo>
                    <a:pt x="3726612" y="819510"/>
                    <a:pt x="5092461" y="258792"/>
                    <a:pt x="5796951" y="129396"/>
                  </a:cubicBezTo>
                  <a:cubicBezTo>
                    <a:pt x="6501442" y="0"/>
                    <a:pt x="6641030" y="40616"/>
                    <a:pt x="6987396" y="112143"/>
                  </a:cubicBezTo>
                  <a:cubicBezTo>
                    <a:pt x="7333762" y="183670"/>
                    <a:pt x="7959974" y="549933"/>
                    <a:pt x="7875148" y="558560"/>
                  </a:cubicBezTo>
                </a:path>
              </a:pathLst>
            </a:custGeom>
            <a:noFill/>
            <a:ln w="336550" cap="flat">
              <a:solidFill>
                <a:srgbClr val="DDA415"/>
              </a:solidFill>
              <a:miter lim="800000"/>
            </a:ln>
            <a:effectLst/>
          </p:spPr>
          <p:style>
            <a:lnRef idx="3">
              <a:schemeClr val="accent6"/>
            </a:lnRef>
            <a:fillRef idx="0">
              <a:schemeClr val="accent6"/>
            </a:fillRef>
            <a:effectRef idx="2">
              <a:schemeClr val="accent6"/>
            </a:effectRef>
            <a:fontRef idx="minor">
              <a:schemeClr val="tx1"/>
            </a:fontRef>
          </p:style>
          <p:txBody>
            <a:bodyPr rtlCol="0" anchor="ctr"/>
            <a:lstStyle/>
            <a:p>
              <a:pPr algn="ctr"/>
              <a:endParaRPr lang="en-CA">
                <a:solidFill>
                  <a:prstClr val="black"/>
                </a:solidFill>
              </a:endParaRPr>
            </a:p>
          </p:txBody>
        </p:sp>
        <p:sp>
          <p:nvSpPr>
            <p:cNvPr id="7" name="Rounded Rectangle 6"/>
            <p:cNvSpPr/>
            <p:nvPr/>
          </p:nvSpPr>
          <p:spPr>
            <a:xfrm rot="21067172">
              <a:off x="5407483" y="5886038"/>
              <a:ext cx="4210104" cy="565709"/>
            </a:xfrm>
            <a:prstGeom prst="roundRect">
              <a:avLst/>
            </a:prstGeom>
            <a:solidFill>
              <a:srgbClr val="DDA415"/>
            </a:solidFill>
            <a:ln>
              <a:solidFill>
                <a:srgbClr val="DDA4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8" name="Freeform 7"/>
            <p:cNvSpPr/>
            <p:nvPr/>
          </p:nvSpPr>
          <p:spPr>
            <a:xfrm>
              <a:off x="-252536" y="5589240"/>
              <a:ext cx="10320000" cy="641784"/>
            </a:xfrm>
            <a:custGeom>
              <a:avLst/>
              <a:gdLst>
                <a:gd name="connsiteX0" fmla="*/ 0 w 7191554"/>
                <a:gd name="connsiteY0" fmla="*/ 543464 h 957532"/>
                <a:gd name="connsiteX1" fmla="*/ 2760453 w 7191554"/>
                <a:gd name="connsiteY1" fmla="*/ 888521 h 957532"/>
                <a:gd name="connsiteX2" fmla="*/ 5796951 w 7191554"/>
                <a:gd name="connsiteY2" fmla="*/ 129396 h 957532"/>
                <a:gd name="connsiteX3" fmla="*/ 6987396 w 7191554"/>
                <a:gd name="connsiteY3" fmla="*/ 112143 h 957532"/>
                <a:gd name="connsiteX4" fmla="*/ 7021902 w 7191554"/>
                <a:gd name="connsiteY4" fmla="*/ 129396 h 957532"/>
                <a:gd name="connsiteX0" fmla="*/ 0 w 7495146"/>
                <a:gd name="connsiteY0" fmla="*/ 543464 h 957532"/>
                <a:gd name="connsiteX1" fmla="*/ 2760453 w 7495146"/>
                <a:gd name="connsiteY1" fmla="*/ 888521 h 957532"/>
                <a:gd name="connsiteX2" fmla="*/ 5796951 w 7495146"/>
                <a:gd name="connsiteY2" fmla="*/ 129396 h 957532"/>
                <a:gd name="connsiteX3" fmla="*/ 6987396 w 7495146"/>
                <a:gd name="connsiteY3" fmla="*/ 112143 h 957532"/>
                <a:gd name="connsiteX4" fmla="*/ 7410320 w 7495146"/>
                <a:gd name="connsiteY4" fmla="*/ 609339 h 957532"/>
                <a:gd name="connsiteX0" fmla="*/ 0 w 7959974"/>
                <a:gd name="connsiteY0" fmla="*/ 543464 h 957532"/>
                <a:gd name="connsiteX1" fmla="*/ 2760453 w 7959974"/>
                <a:gd name="connsiteY1" fmla="*/ 888521 h 957532"/>
                <a:gd name="connsiteX2" fmla="*/ 5796951 w 7959974"/>
                <a:gd name="connsiteY2" fmla="*/ 129396 h 957532"/>
                <a:gd name="connsiteX3" fmla="*/ 6987396 w 7959974"/>
                <a:gd name="connsiteY3" fmla="*/ 112143 h 957532"/>
                <a:gd name="connsiteX4" fmla="*/ 7875148 w 7959974"/>
                <a:gd name="connsiteY4" fmla="*/ 558560 h 95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9974" h="957532">
                  <a:moveTo>
                    <a:pt x="0" y="543464"/>
                  </a:moveTo>
                  <a:cubicBezTo>
                    <a:pt x="897147" y="750498"/>
                    <a:pt x="1794295" y="957532"/>
                    <a:pt x="2760453" y="888521"/>
                  </a:cubicBezTo>
                  <a:cubicBezTo>
                    <a:pt x="3726612" y="819510"/>
                    <a:pt x="5092461" y="258792"/>
                    <a:pt x="5796951" y="129396"/>
                  </a:cubicBezTo>
                  <a:cubicBezTo>
                    <a:pt x="6501442" y="0"/>
                    <a:pt x="6641030" y="40616"/>
                    <a:pt x="6987396" y="112143"/>
                  </a:cubicBezTo>
                  <a:cubicBezTo>
                    <a:pt x="7333762" y="183670"/>
                    <a:pt x="7959974" y="549933"/>
                    <a:pt x="7875148" y="558560"/>
                  </a:cubicBezTo>
                </a:path>
              </a:pathLst>
            </a:custGeom>
            <a:noFill/>
            <a:ln w="238125" cap="flat" cmpd="sng">
              <a:solidFill>
                <a:srgbClr val="01ABA4"/>
              </a:solidFill>
              <a:miter lim="800000"/>
            </a:ln>
            <a:effectLst/>
          </p:spPr>
          <p:style>
            <a:lnRef idx="3">
              <a:schemeClr val="accent6"/>
            </a:lnRef>
            <a:fillRef idx="0">
              <a:schemeClr val="accent6"/>
            </a:fillRef>
            <a:effectRef idx="2">
              <a:schemeClr val="accent6"/>
            </a:effectRef>
            <a:fontRef idx="minor">
              <a:schemeClr val="tx1"/>
            </a:fontRef>
          </p:style>
          <p:txBody>
            <a:bodyPr rtlCol="0" anchor="ctr"/>
            <a:lstStyle/>
            <a:p>
              <a:pPr algn="ctr"/>
              <a:endParaRPr lang="en-CA">
                <a:solidFill>
                  <a:prstClr val="black"/>
                </a:solidFill>
              </a:endParaRPr>
            </a:p>
          </p:txBody>
        </p:sp>
      </p:grpSp>
      <p:sp>
        <p:nvSpPr>
          <p:cNvPr id="10" name="Content Placeholder 8"/>
          <p:cNvSpPr>
            <a:spLocks noGrp="1"/>
          </p:cNvSpPr>
          <p:nvPr>
            <p:ph idx="1"/>
          </p:nvPr>
        </p:nvSpPr>
        <p:spPr>
          <a:xfrm>
            <a:off x="457200" y="1447800"/>
            <a:ext cx="4224338" cy="4191000"/>
          </a:xfrm>
        </p:spPr>
        <p:txBody>
          <a:bodyPr>
            <a:normAutofit/>
          </a:bodyPr>
          <a:lstStyle/>
          <a:p>
            <a:r>
              <a:rPr lang="en-US" sz="2400" dirty="0" smtClean="0"/>
              <a:t>Grey County </a:t>
            </a:r>
          </a:p>
          <a:p>
            <a:r>
              <a:rPr lang="en-US" sz="2400" dirty="0" smtClean="0"/>
              <a:t>Bruce County</a:t>
            </a:r>
            <a:endParaRPr lang="en-US" sz="2400" dirty="0"/>
          </a:p>
          <a:p>
            <a:r>
              <a:rPr lang="en-US" sz="2400" dirty="0" smtClean="0"/>
              <a:t>Town of South Bruce Peninsula </a:t>
            </a:r>
          </a:p>
          <a:p>
            <a:r>
              <a:rPr lang="en-US" sz="2400" dirty="0" smtClean="0"/>
              <a:t>Municipality of Meaford</a:t>
            </a:r>
          </a:p>
          <a:p>
            <a:r>
              <a:rPr lang="en-US" sz="2400" dirty="0" smtClean="0"/>
              <a:t>Part of the Baby Friendly Initiative (BFI), an effort to increase breastfeeding rates</a:t>
            </a:r>
            <a:endParaRPr lang="en-CA" sz="2400" dirty="0"/>
          </a:p>
        </p:txBody>
      </p:sp>
      <p:pic>
        <p:nvPicPr>
          <p:cNvPr id="11" name="Picture 10"/>
          <p:cNvPicPr>
            <a:picLocks noChangeAspect="1"/>
          </p:cNvPicPr>
          <p:nvPr/>
        </p:nvPicPr>
        <p:blipFill>
          <a:blip r:embed="rId3"/>
          <a:stretch>
            <a:fillRect/>
          </a:stretch>
        </p:blipFill>
        <p:spPr>
          <a:xfrm>
            <a:off x="5105400" y="1535032"/>
            <a:ext cx="3176291" cy="2072820"/>
          </a:xfrm>
          <a:prstGeom prst="rect">
            <a:avLst/>
          </a:prstGeom>
        </p:spPr>
      </p:pic>
      <p:pic>
        <p:nvPicPr>
          <p:cNvPr id="12" name="Picture 11"/>
          <p:cNvPicPr>
            <a:picLocks noChangeAspect="1"/>
          </p:cNvPicPr>
          <p:nvPr/>
        </p:nvPicPr>
        <p:blipFill>
          <a:blip r:embed="rId4"/>
          <a:stretch>
            <a:fillRect/>
          </a:stretch>
        </p:blipFill>
        <p:spPr>
          <a:xfrm>
            <a:off x="4907464" y="3995442"/>
            <a:ext cx="3810330" cy="883997"/>
          </a:xfrm>
          <a:prstGeom prst="rect">
            <a:avLst/>
          </a:prstGeom>
        </p:spPr>
      </p:pic>
    </p:spTree>
    <p:extLst>
      <p:ext uri="{BB962C8B-B14F-4D97-AF65-F5344CB8AC3E}">
        <p14:creationId xmlns:p14="http://schemas.microsoft.com/office/powerpoint/2010/main" val="64369267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Alcohol Outlet Density Mapping</a:t>
            </a:r>
            <a:endParaRPr lang="en-CA" dirty="0"/>
          </a:p>
        </p:txBody>
      </p:sp>
      <p:grpSp>
        <p:nvGrpSpPr>
          <p:cNvPr id="4" name="Group 3"/>
          <p:cNvGrpSpPr/>
          <p:nvPr/>
        </p:nvGrpSpPr>
        <p:grpSpPr>
          <a:xfrm>
            <a:off x="-334576" y="5589240"/>
            <a:ext cx="10402040" cy="1268760"/>
            <a:chOff x="-334576" y="5589240"/>
            <a:chExt cx="10402040" cy="1268760"/>
          </a:xfrm>
        </p:grpSpPr>
        <p:sp>
          <p:nvSpPr>
            <p:cNvPr id="5" name="Rectangle 4"/>
            <p:cNvSpPr/>
            <p:nvPr/>
          </p:nvSpPr>
          <p:spPr>
            <a:xfrm>
              <a:off x="-108519" y="6192688"/>
              <a:ext cx="9361040" cy="665312"/>
            </a:xfrm>
            <a:prstGeom prst="rect">
              <a:avLst/>
            </a:prstGeom>
            <a:solidFill>
              <a:srgbClr val="DDA4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6" name="Freeform 5"/>
            <p:cNvSpPr/>
            <p:nvPr/>
          </p:nvSpPr>
          <p:spPr>
            <a:xfrm>
              <a:off x="-334576" y="5706634"/>
              <a:ext cx="10320000" cy="648072"/>
            </a:xfrm>
            <a:custGeom>
              <a:avLst/>
              <a:gdLst>
                <a:gd name="connsiteX0" fmla="*/ 0 w 7191554"/>
                <a:gd name="connsiteY0" fmla="*/ 543464 h 957532"/>
                <a:gd name="connsiteX1" fmla="*/ 2760453 w 7191554"/>
                <a:gd name="connsiteY1" fmla="*/ 888521 h 957532"/>
                <a:gd name="connsiteX2" fmla="*/ 5796951 w 7191554"/>
                <a:gd name="connsiteY2" fmla="*/ 129396 h 957532"/>
                <a:gd name="connsiteX3" fmla="*/ 6987396 w 7191554"/>
                <a:gd name="connsiteY3" fmla="*/ 112143 h 957532"/>
                <a:gd name="connsiteX4" fmla="*/ 7021902 w 7191554"/>
                <a:gd name="connsiteY4" fmla="*/ 129396 h 957532"/>
                <a:gd name="connsiteX0" fmla="*/ 0 w 7495146"/>
                <a:gd name="connsiteY0" fmla="*/ 543464 h 957532"/>
                <a:gd name="connsiteX1" fmla="*/ 2760453 w 7495146"/>
                <a:gd name="connsiteY1" fmla="*/ 888521 h 957532"/>
                <a:gd name="connsiteX2" fmla="*/ 5796951 w 7495146"/>
                <a:gd name="connsiteY2" fmla="*/ 129396 h 957532"/>
                <a:gd name="connsiteX3" fmla="*/ 6987396 w 7495146"/>
                <a:gd name="connsiteY3" fmla="*/ 112143 h 957532"/>
                <a:gd name="connsiteX4" fmla="*/ 7410320 w 7495146"/>
                <a:gd name="connsiteY4" fmla="*/ 609339 h 957532"/>
                <a:gd name="connsiteX0" fmla="*/ 0 w 7959974"/>
                <a:gd name="connsiteY0" fmla="*/ 543464 h 957532"/>
                <a:gd name="connsiteX1" fmla="*/ 2760453 w 7959974"/>
                <a:gd name="connsiteY1" fmla="*/ 888521 h 957532"/>
                <a:gd name="connsiteX2" fmla="*/ 5796951 w 7959974"/>
                <a:gd name="connsiteY2" fmla="*/ 129396 h 957532"/>
                <a:gd name="connsiteX3" fmla="*/ 6987396 w 7959974"/>
                <a:gd name="connsiteY3" fmla="*/ 112143 h 957532"/>
                <a:gd name="connsiteX4" fmla="*/ 7875148 w 7959974"/>
                <a:gd name="connsiteY4" fmla="*/ 558560 h 95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9974" h="957532">
                  <a:moveTo>
                    <a:pt x="0" y="543464"/>
                  </a:moveTo>
                  <a:cubicBezTo>
                    <a:pt x="897147" y="750498"/>
                    <a:pt x="1794295" y="957532"/>
                    <a:pt x="2760453" y="888521"/>
                  </a:cubicBezTo>
                  <a:cubicBezTo>
                    <a:pt x="3726612" y="819510"/>
                    <a:pt x="5092461" y="258792"/>
                    <a:pt x="5796951" y="129396"/>
                  </a:cubicBezTo>
                  <a:cubicBezTo>
                    <a:pt x="6501442" y="0"/>
                    <a:pt x="6641030" y="40616"/>
                    <a:pt x="6987396" y="112143"/>
                  </a:cubicBezTo>
                  <a:cubicBezTo>
                    <a:pt x="7333762" y="183670"/>
                    <a:pt x="7959974" y="549933"/>
                    <a:pt x="7875148" y="558560"/>
                  </a:cubicBezTo>
                </a:path>
              </a:pathLst>
            </a:custGeom>
            <a:noFill/>
            <a:ln w="336550" cap="flat">
              <a:solidFill>
                <a:srgbClr val="DDA415"/>
              </a:solidFill>
              <a:miter lim="800000"/>
            </a:ln>
            <a:effectLst/>
          </p:spPr>
          <p:style>
            <a:lnRef idx="3">
              <a:schemeClr val="accent6"/>
            </a:lnRef>
            <a:fillRef idx="0">
              <a:schemeClr val="accent6"/>
            </a:fillRef>
            <a:effectRef idx="2">
              <a:schemeClr val="accent6"/>
            </a:effectRef>
            <a:fontRef idx="minor">
              <a:schemeClr val="tx1"/>
            </a:fontRef>
          </p:style>
          <p:txBody>
            <a:bodyPr rtlCol="0" anchor="ctr"/>
            <a:lstStyle/>
            <a:p>
              <a:pPr algn="ctr"/>
              <a:endParaRPr lang="en-CA">
                <a:solidFill>
                  <a:prstClr val="black"/>
                </a:solidFill>
              </a:endParaRPr>
            </a:p>
          </p:txBody>
        </p:sp>
        <p:sp>
          <p:nvSpPr>
            <p:cNvPr id="7" name="Rounded Rectangle 6"/>
            <p:cNvSpPr/>
            <p:nvPr/>
          </p:nvSpPr>
          <p:spPr>
            <a:xfrm rot="21067172">
              <a:off x="5407483" y="5886038"/>
              <a:ext cx="4210104" cy="565709"/>
            </a:xfrm>
            <a:prstGeom prst="roundRect">
              <a:avLst/>
            </a:prstGeom>
            <a:solidFill>
              <a:srgbClr val="DDA415"/>
            </a:solidFill>
            <a:ln>
              <a:solidFill>
                <a:srgbClr val="DDA4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8" name="Freeform 7"/>
            <p:cNvSpPr/>
            <p:nvPr/>
          </p:nvSpPr>
          <p:spPr>
            <a:xfrm>
              <a:off x="-252536" y="5589240"/>
              <a:ext cx="10320000" cy="641784"/>
            </a:xfrm>
            <a:custGeom>
              <a:avLst/>
              <a:gdLst>
                <a:gd name="connsiteX0" fmla="*/ 0 w 7191554"/>
                <a:gd name="connsiteY0" fmla="*/ 543464 h 957532"/>
                <a:gd name="connsiteX1" fmla="*/ 2760453 w 7191554"/>
                <a:gd name="connsiteY1" fmla="*/ 888521 h 957532"/>
                <a:gd name="connsiteX2" fmla="*/ 5796951 w 7191554"/>
                <a:gd name="connsiteY2" fmla="*/ 129396 h 957532"/>
                <a:gd name="connsiteX3" fmla="*/ 6987396 w 7191554"/>
                <a:gd name="connsiteY3" fmla="*/ 112143 h 957532"/>
                <a:gd name="connsiteX4" fmla="*/ 7021902 w 7191554"/>
                <a:gd name="connsiteY4" fmla="*/ 129396 h 957532"/>
                <a:gd name="connsiteX0" fmla="*/ 0 w 7495146"/>
                <a:gd name="connsiteY0" fmla="*/ 543464 h 957532"/>
                <a:gd name="connsiteX1" fmla="*/ 2760453 w 7495146"/>
                <a:gd name="connsiteY1" fmla="*/ 888521 h 957532"/>
                <a:gd name="connsiteX2" fmla="*/ 5796951 w 7495146"/>
                <a:gd name="connsiteY2" fmla="*/ 129396 h 957532"/>
                <a:gd name="connsiteX3" fmla="*/ 6987396 w 7495146"/>
                <a:gd name="connsiteY3" fmla="*/ 112143 h 957532"/>
                <a:gd name="connsiteX4" fmla="*/ 7410320 w 7495146"/>
                <a:gd name="connsiteY4" fmla="*/ 609339 h 957532"/>
                <a:gd name="connsiteX0" fmla="*/ 0 w 7959974"/>
                <a:gd name="connsiteY0" fmla="*/ 543464 h 957532"/>
                <a:gd name="connsiteX1" fmla="*/ 2760453 w 7959974"/>
                <a:gd name="connsiteY1" fmla="*/ 888521 h 957532"/>
                <a:gd name="connsiteX2" fmla="*/ 5796951 w 7959974"/>
                <a:gd name="connsiteY2" fmla="*/ 129396 h 957532"/>
                <a:gd name="connsiteX3" fmla="*/ 6987396 w 7959974"/>
                <a:gd name="connsiteY3" fmla="*/ 112143 h 957532"/>
                <a:gd name="connsiteX4" fmla="*/ 7875148 w 7959974"/>
                <a:gd name="connsiteY4" fmla="*/ 558560 h 95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9974" h="957532">
                  <a:moveTo>
                    <a:pt x="0" y="543464"/>
                  </a:moveTo>
                  <a:cubicBezTo>
                    <a:pt x="897147" y="750498"/>
                    <a:pt x="1794295" y="957532"/>
                    <a:pt x="2760453" y="888521"/>
                  </a:cubicBezTo>
                  <a:cubicBezTo>
                    <a:pt x="3726612" y="819510"/>
                    <a:pt x="5092461" y="258792"/>
                    <a:pt x="5796951" y="129396"/>
                  </a:cubicBezTo>
                  <a:cubicBezTo>
                    <a:pt x="6501442" y="0"/>
                    <a:pt x="6641030" y="40616"/>
                    <a:pt x="6987396" y="112143"/>
                  </a:cubicBezTo>
                  <a:cubicBezTo>
                    <a:pt x="7333762" y="183670"/>
                    <a:pt x="7959974" y="549933"/>
                    <a:pt x="7875148" y="558560"/>
                  </a:cubicBezTo>
                </a:path>
              </a:pathLst>
            </a:custGeom>
            <a:noFill/>
            <a:ln w="238125" cap="flat" cmpd="sng">
              <a:solidFill>
                <a:srgbClr val="01ABA4"/>
              </a:solidFill>
              <a:miter lim="800000"/>
            </a:ln>
            <a:effectLst/>
          </p:spPr>
          <p:style>
            <a:lnRef idx="3">
              <a:schemeClr val="accent6"/>
            </a:lnRef>
            <a:fillRef idx="0">
              <a:schemeClr val="accent6"/>
            </a:fillRef>
            <a:effectRef idx="2">
              <a:schemeClr val="accent6"/>
            </a:effectRef>
            <a:fontRef idx="minor">
              <a:schemeClr val="tx1"/>
            </a:fontRef>
          </p:style>
          <p:txBody>
            <a:bodyPr rtlCol="0" anchor="ctr"/>
            <a:lstStyle/>
            <a:p>
              <a:pPr algn="ctr"/>
              <a:endParaRPr lang="en-CA">
                <a:solidFill>
                  <a:prstClr val="black"/>
                </a:solidFill>
              </a:endParaRPr>
            </a:p>
          </p:txBody>
        </p:sp>
      </p:grpSp>
      <p:pic>
        <p:nvPicPr>
          <p:cNvPr id="13" name="Content Placeholder 12"/>
          <p:cNvPicPr>
            <a:picLocks noGrp="1" noChangeAspect="1"/>
          </p:cNvPicPr>
          <p:nvPr>
            <p:ph idx="1"/>
          </p:nvPr>
        </p:nvPicPr>
        <p:blipFill>
          <a:blip r:embed="rId3"/>
          <a:stretch>
            <a:fillRect/>
          </a:stretch>
        </p:blipFill>
        <p:spPr>
          <a:xfrm>
            <a:off x="698832" y="1344950"/>
            <a:ext cx="8070008" cy="5360456"/>
          </a:xfrm>
          <a:prstGeom prst="rect">
            <a:avLst/>
          </a:prstGeom>
        </p:spPr>
      </p:pic>
    </p:spTree>
    <p:extLst>
      <p:ext uri="{BB962C8B-B14F-4D97-AF65-F5344CB8AC3E}">
        <p14:creationId xmlns:p14="http://schemas.microsoft.com/office/powerpoint/2010/main" val="123476082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a:t>
            </a:r>
            <a:endParaRPr lang="en-CA" dirty="0"/>
          </a:p>
        </p:txBody>
      </p:sp>
      <p:sp>
        <p:nvSpPr>
          <p:cNvPr id="3" name="Content Placeholder 2"/>
          <p:cNvSpPr>
            <a:spLocks noGrp="1"/>
          </p:cNvSpPr>
          <p:nvPr>
            <p:ph idx="1"/>
          </p:nvPr>
        </p:nvSpPr>
        <p:spPr>
          <a:xfrm>
            <a:off x="457200" y="1219200"/>
            <a:ext cx="8229600" cy="4906963"/>
          </a:xfrm>
        </p:spPr>
        <p:txBody>
          <a:bodyPr>
            <a:normAutofit/>
          </a:bodyPr>
          <a:lstStyle/>
          <a:p>
            <a:pPr marL="0" indent="0">
              <a:buNone/>
            </a:pPr>
            <a:r>
              <a:rPr lang="en-US" dirty="0" smtClean="0"/>
              <a:t>Grey County Transportation Master Plan</a:t>
            </a:r>
          </a:p>
          <a:p>
            <a:endParaRPr lang="en-US" dirty="0"/>
          </a:p>
          <a:p>
            <a:pPr marL="0" indent="0">
              <a:buNone/>
            </a:pPr>
            <a:r>
              <a:rPr lang="en-US" dirty="0" smtClean="0"/>
              <a:t>Kincardine B-Line Trail</a:t>
            </a:r>
          </a:p>
          <a:p>
            <a:endParaRPr lang="en-US" dirty="0"/>
          </a:p>
          <a:p>
            <a:pPr marL="0" indent="0">
              <a:buNone/>
            </a:pPr>
            <a:r>
              <a:rPr lang="en-US" dirty="0" smtClean="0"/>
              <a:t>Grey Bruce Ride</a:t>
            </a:r>
          </a:p>
          <a:p>
            <a:pPr marL="0" indent="0">
              <a:buNone/>
            </a:pPr>
            <a:endParaRPr lang="en-US" dirty="0"/>
          </a:p>
          <a:p>
            <a:pPr marL="0" indent="0">
              <a:buNone/>
            </a:pPr>
            <a:r>
              <a:rPr lang="en-US" dirty="0" smtClean="0"/>
              <a:t>Complete Streets </a:t>
            </a:r>
          </a:p>
          <a:p>
            <a:pPr marL="0" indent="0">
              <a:buNone/>
            </a:pPr>
            <a:endParaRPr lang="en-US" dirty="0"/>
          </a:p>
          <a:p>
            <a:pPr marL="0" indent="0">
              <a:buNone/>
            </a:pPr>
            <a:endParaRPr lang="en-CA" dirty="0"/>
          </a:p>
        </p:txBody>
      </p:sp>
      <p:pic>
        <p:nvPicPr>
          <p:cNvPr id="7" name="Picture 6"/>
          <p:cNvPicPr>
            <a:picLocks noChangeAspect="1"/>
          </p:cNvPicPr>
          <p:nvPr/>
        </p:nvPicPr>
        <p:blipFill>
          <a:blip r:embed="rId3"/>
          <a:stretch>
            <a:fillRect/>
          </a:stretch>
        </p:blipFill>
        <p:spPr>
          <a:xfrm>
            <a:off x="3821210" y="2133600"/>
            <a:ext cx="5328366" cy="4413887"/>
          </a:xfrm>
          <a:prstGeom prst="rect">
            <a:avLst/>
          </a:prstGeom>
        </p:spPr>
      </p:pic>
    </p:spTree>
    <p:extLst>
      <p:ext uri="{BB962C8B-B14F-4D97-AF65-F5344CB8AC3E}">
        <p14:creationId xmlns:p14="http://schemas.microsoft.com/office/powerpoint/2010/main" val="17742855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384175"/>
            <a:ext cx="8534400" cy="551261"/>
          </a:xfrm>
        </p:spPr>
        <p:txBody>
          <a:bodyPr>
            <a:normAutofit fontScale="90000"/>
          </a:bodyPr>
          <a:lstStyle/>
          <a:p>
            <a:r>
              <a:rPr lang="en-CA" b="1" dirty="0" smtClean="0"/>
              <a:t>Community Conversations Project Roadmap</a:t>
            </a:r>
            <a:endParaRPr lang="en-CA" b="1" dirty="0"/>
          </a:p>
        </p:txBody>
      </p:sp>
      <p:sp>
        <p:nvSpPr>
          <p:cNvPr id="4" name="TextBox 3"/>
          <p:cNvSpPr txBox="1"/>
          <p:nvPr/>
        </p:nvSpPr>
        <p:spPr>
          <a:xfrm>
            <a:off x="304800" y="1295400"/>
            <a:ext cx="2195238" cy="2446824"/>
          </a:xfrm>
          <a:prstGeom prst="rect">
            <a:avLst/>
          </a:prstGeom>
          <a:noFill/>
          <a:ln w="12700">
            <a:solidFill>
              <a:schemeClr val="tx1"/>
            </a:solidFill>
          </a:ln>
        </p:spPr>
        <p:txBody>
          <a:bodyPr wrap="square">
            <a:spAutoFit/>
          </a:bodyPr>
          <a:lstStyle/>
          <a:p>
            <a:pPr algn="ctr">
              <a:defRPr/>
            </a:pPr>
            <a:r>
              <a:rPr lang="en-CA" sz="1500" b="1" dirty="0">
                <a:latin typeface="Cambria" panose="02040503050406030204" pitchFamily="18" charset="0"/>
              </a:rPr>
              <a:t>Stage I: Launch</a:t>
            </a:r>
          </a:p>
          <a:p>
            <a:pPr algn="ctr">
              <a:defRPr/>
            </a:pPr>
            <a:r>
              <a:rPr lang="en-CA" sz="1500" b="1" i="1" dirty="0">
                <a:latin typeface="Cambria" panose="02040503050406030204" pitchFamily="18" charset="0"/>
              </a:rPr>
              <a:t>Creating the Team</a:t>
            </a:r>
          </a:p>
          <a:p>
            <a:pPr algn="ctr">
              <a:defRPr/>
            </a:pPr>
            <a:endParaRPr lang="en-CA" sz="1500" b="1" i="1" dirty="0">
              <a:solidFill>
                <a:prstClr val="black"/>
              </a:solidFill>
            </a:endParaRPr>
          </a:p>
          <a:p>
            <a:pPr algn="ctr">
              <a:defRPr/>
            </a:pPr>
            <a:endParaRPr lang="en-CA" sz="1500" b="1" i="1" dirty="0">
              <a:solidFill>
                <a:prstClr val="black"/>
              </a:solidFill>
            </a:endParaRPr>
          </a:p>
          <a:p>
            <a:pPr algn="ctr">
              <a:defRPr/>
            </a:pPr>
            <a:endParaRPr lang="en-CA" sz="1500" b="1" i="1" dirty="0">
              <a:solidFill>
                <a:prstClr val="black"/>
              </a:solidFill>
            </a:endParaRPr>
          </a:p>
          <a:p>
            <a:pPr algn="ctr">
              <a:defRPr/>
            </a:pPr>
            <a:endParaRPr lang="en-CA" sz="1500" b="1" dirty="0">
              <a:solidFill>
                <a:srgbClr val="005EA4"/>
              </a:solidFill>
            </a:endParaRPr>
          </a:p>
          <a:p>
            <a:pPr algn="ctr">
              <a:defRPr/>
            </a:pPr>
            <a:endParaRPr lang="en-CA" sz="1500" b="1" dirty="0">
              <a:solidFill>
                <a:srgbClr val="005EA4"/>
              </a:solidFill>
            </a:endParaRPr>
          </a:p>
          <a:p>
            <a:pPr algn="ctr">
              <a:defRPr/>
            </a:pPr>
            <a:endParaRPr lang="en-CA" sz="1500" b="1" dirty="0">
              <a:solidFill>
                <a:srgbClr val="005EA4"/>
              </a:solidFill>
            </a:endParaRPr>
          </a:p>
          <a:p>
            <a:pPr algn="ctr">
              <a:defRPr/>
            </a:pPr>
            <a:endParaRPr lang="en-CA" sz="1500" b="1" dirty="0">
              <a:solidFill>
                <a:srgbClr val="005EA4"/>
              </a:solidFill>
            </a:endParaRPr>
          </a:p>
          <a:p>
            <a:pPr algn="ctr">
              <a:defRPr/>
            </a:pPr>
            <a:r>
              <a:rPr lang="en-CA" b="1" dirty="0">
                <a:latin typeface="Cambria" panose="02040503050406030204" pitchFamily="18" charset="0"/>
              </a:rPr>
              <a:t>June 2014</a:t>
            </a:r>
          </a:p>
        </p:txBody>
      </p:sp>
      <p:pic>
        <p:nvPicPr>
          <p:cNvPr id="5" name="Picture 2" descr="https://encrypted-tbn0.gstatic.com/images?q=tbn:ANd9GcQiVcWyHap4d79bxPkIA9Q-uQiNGk2dAKj7Qk_ahc1nO-NB_e6X"/>
          <p:cNvPicPr>
            <a:picLocks noChangeAspect="1" noChangeArrowheads="1"/>
          </p:cNvPicPr>
          <p:nvPr/>
        </p:nvPicPr>
        <p:blipFill>
          <a:blip r:embed="rId3" cstate="print">
            <a:extLst>
              <a:ext uri="{28A0092B-C50C-407E-A947-70E740481C1C}">
                <a14:useLocalDpi xmlns:a14="http://schemas.microsoft.com/office/drawing/2010/main" val="0"/>
              </a:ext>
            </a:extLst>
          </a:blip>
          <a:srcRect t="8904" b="11646"/>
          <a:stretch>
            <a:fillRect/>
          </a:stretch>
        </p:blipFill>
        <p:spPr bwMode="auto">
          <a:xfrm>
            <a:off x="762000" y="1905000"/>
            <a:ext cx="1235429" cy="135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276600" y="1295400"/>
            <a:ext cx="2133600" cy="2446824"/>
          </a:xfrm>
          <a:prstGeom prst="rect">
            <a:avLst/>
          </a:prstGeom>
          <a:noFill/>
          <a:ln w="12700">
            <a:solidFill>
              <a:schemeClr val="tx1"/>
            </a:solidFill>
          </a:ln>
        </p:spPr>
        <p:txBody>
          <a:bodyPr wrap="square">
            <a:spAutoFit/>
          </a:bodyPr>
          <a:lstStyle/>
          <a:p>
            <a:pPr algn="ctr">
              <a:defRPr/>
            </a:pPr>
            <a:r>
              <a:rPr lang="en-CA" sz="1500" b="1" dirty="0">
                <a:latin typeface="Cambria" panose="02040503050406030204" pitchFamily="18" charset="0"/>
              </a:rPr>
              <a:t>Stage II: Collecting Data </a:t>
            </a:r>
          </a:p>
          <a:p>
            <a:pPr algn="ctr">
              <a:defRPr/>
            </a:pPr>
            <a:r>
              <a:rPr lang="en-CA" sz="1500" b="1" i="1" dirty="0">
                <a:latin typeface="Cambria" panose="02040503050406030204" pitchFamily="18" charset="0"/>
              </a:rPr>
              <a:t>Hosting Conversations</a:t>
            </a:r>
          </a:p>
          <a:p>
            <a:pPr algn="ctr">
              <a:defRPr/>
            </a:pPr>
            <a:endParaRPr lang="en-CA" sz="1500" b="1" dirty="0">
              <a:solidFill>
                <a:srgbClr val="005EA4"/>
              </a:solidFill>
            </a:endParaRPr>
          </a:p>
          <a:p>
            <a:pPr algn="ctr">
              <a:defRPr/>
            </a:pPr>
            <a:endParaRPr lang="en-CA" sz="1500" b="1" dirty="0">
              <a:solidFill>
                <a:srgbClr val="005EA4"/>
              </a:solidFill>
            </a:endParaRPr>
          </a:p>
          <a:p>
            <a:pPr algn="ctr">
              <a:defRPr/>
            </a:pPr>
            <a:endParaRPr lang="en-CA" sz="1500" b="1" dirty="0">
              <a:solidFill>
                <a:srgbClr val="005EA4"/>
              </a:solidFill>
            </a:endParaRPr>
          </a:p>
          <a:p>
            <a:pPr algn="ctr">
              <a:defRPr/>
            </a:pPr>
            <a:endParaRPr lang="en-CA" sz="1500" b="1" dirty="0">
              <a:solidFill>
                <a:srgbClr val="005EA4"/>
              </a:solidFill>
            </a:endParaRPr>
          </a:p>
          <a:p>
            <a:pPr algn="ctr">
              <a:defRPr/>
            </a:pPr>
            <a:endParaRPr lang="en-CA" sz="1500" b="1" dirty="0">
              <a:solidFill>
                <a:srgbClr val="005EA4"/>
              </a:solidFill>
            </a:endParaRPr>
          </a:p>
          <a:p>
            <a:pPr algn="ctr">
              <a:defRPr/>
            </a:pPr>
            <a:endParaRPr lang="en-CA" sz="1500" b="1" dirty="0">
              <a:solidFill>
                <a:srgbClr val="005EA4"/>
              </a:solidFill>
            </a:endParaRPr>
          </a:p>
          <a:p>
            <a:pPr algn="ctr">
              <a:defRPr/>
            </a:pPr>
            <a:r>
              <a:rPr lang="en-CA" b="1" dirty="0" smtClean="0">
                <a:latin typeface="Cambria" panose="02040503050406030204" pitchFamily="18" charset="0"/>
              </a:rPr>
              <a:t>July - Dec. 2014</a:t>
            </a:r>
            <a:endParaRPr lang="en-CA" sz="1500" b="1" dirty="0">
              <a:latin typeface="Cambria" panose="02040503050406030204" pitchFamily="18" charset="0"/>
            </a:endParaRPr>
          </a:p>
        </p:txBody>
      </p:sp>
      <p:pic>
        <p:nvPicPr>
          <p:cNvPr id="7" name="Picture 3"/>
          <p:cNvPicPr>
            <a:picLocks noChangeAspect="1"/>
          </p:cNvPicPr>
          <p:nvPr/>
        </p:nvPicPr>
        <p:blipFill>
          <a:blip r:embed="rId4" cstate="print">
            <a:extLst>
              <a:ext uri="{28A0092B-C50C-407E-A947-70E740481C1C}">
                <a14:useLocalDpi xmlns:a14="http://schemas.microsoft.com/office/drawing/2010/main" val="0"/>
              </a:ext>
            </a:extLst>
          </a:blip>
          <a:srcRect r="95" b="45938"/>
          <a:stretch>
            <a:fillRect/>
          </a:stretch>
        </p:blipFill>
        <p:spPr bwMode="auto">
          <a:xfrm>
            <a:off x="3657601" y="2172210"/>
            <a:ext cx="1066800" cy="10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Arrow 7"/>
          <p:cNvSpPr/>
          <p:nvPr/>
        </p:nvSpPr>
        <p:spPr>
          <a:xfrm>
            <a:off x="2590800" y="2362200"/>
            <a:ext cx="587976" cy="340520"/>
          </a:xfrm>
          <a:prstGeom prst="rightArrow">
            <a:avLst/>
          </a:prstGeom>
          <a:solidFill>
            <a:srgbClr val="FD7F2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9" name="Right Arrow 8"/>
          <p:cNvSpPr/>
          <p:nvPr/>
        </p:nvSpPr>
        <p:spPr>
          <a:xfrm>
            <a:off x="5486400" y="2362200"/>
            <a:ext cx="653936" cy="343582"/>
          </a:xfrm>
          <a:prstGeom prst="rightArrow">
            <a:avLst/>
          </a:prstGeom>
          <a:solidFill>
            <a:srgbClr val="FD7F2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0" name="TextBox 9"/>
          <p:cNvSpPr txBox="1"/>
          <p:nvPr/>
        </p:nvSpPr>
        <p:spPr>
          <a:xfrm>
            <a:off x="6172200" y="1295401"/>
            <a:ext cx="2209800" cy="2446824"/>
          </a:xfrm>
          <a:prstGeom prst="rect">
            <a:avLst/>
          </a:prstGeom>
          <a:noFill/>
          <a:ln w="12700">
            <a:solidFill>
              <a:schemeClr val="tx1"/>
            </a:solidFill>
          </a:ln>
        </p:spPr>
        <p:txBody>
          <a:bodyPr wrap="square">
            <a:spAutoFit/>
          </a:bodyPr>
          <a:lstStyle/>
          <a:p>
            <a:pPr algn="ctr">
              <a:defRPr/>
            </a:pPr>
            <a:r>
              <a:rPr lang="en-CA" sz="1500" b="1" dirty="0">
                <a:latin typeface="Cambria" panose="02040503050406030204" pitchFamily="18" charset="0"/>
              </a:rPr>
              <a:t>Stage III: Synthesis</a:t>
            </a:r>
          </a:p>
          <a:p>
            <a:pPr algn="ctr">
              <a:defRPr/>
            </a:pPr>
            <a:r>
              <a:rPr lang="en-CA" sz="1500" b="1" i="1" dirty="0">
                <a:latin typeface="Cambria" panose="02040503050406030204" pitchFamily="18" charset="0"/>
              </a:rPr>
              <a:t>Identifying</a:t>
            </a:r>
            <a:r>
              <a:rPr lang="en-CA" sz="1500" i="1" dirty="0">
                <a:latin typeface="Cambria" panose="02040503050406030204" pitchFamily="18" charset="0"/>
              </a:rPr>
              <a:t> </a:t>
            </a:r>
            <a:r>
              <a:rPr lang="en-CA" sz="1500" b="1" i="1" dirty="0">
                <a:latin typeface="Cambria" panose="02040503050406030204" pitchFamily="18" charset="0"/>
              </a:rPr>
              <a:t>Themes</a:t>
            </a:r>
          </a:p>
          <a:p>
            <a:pPr algn="ctr">
              <a:defRPr/>
            </a:pPr>
            <a:endParaRPr lang="en-CA" sz="1500" b="1" i="1" dirty="0">
              <a:solidFill>
                <a:prstClr val="black"/>
              </a:solidFill>
            </a:endParaRPr>
          </a:p>
          <a:p>
            <a:pPr algn="ctr">
              <a:defRPr/>
            </a:pPr>
            <a:endParaRPr lang="en-CA" sz="1500" b="1" i="1" dirty="0">
              <a:solidFill>
                <a:prstClr val="black"/>
              </a:solidFill>
            </a:endParaRPr>
          </a:p>
          <a:p>
            <a:pPr algn="ctr">
              <a:defRPr/>
            </a:pPr>
            <a:endParaRPr lang="en-CA" sz="1500" b="1" i="1" dirty="0">
              <a:solidFill>
                <a:prstClr val="black"/>
              </a:solidFill>
            </a:endParaRPr>
          </a:p>
          <a:p>
            <a:pPr algn="ctr">
              <a:defRPr/>
            </a:pPr>
            <a:endParaRPr lang="en-CA" sz="1500" b="1" dirty="0">
              <a:solidFill>
                <a:srgbClr val="005EA4"/>
              </a:solidFill>
            </a:endParaRPr>
          </a:p>
          <a:p>
            <a:pPr algn="ctr">
              <a:defRPr/>
            </a:pPr>
            <a:endParaRPr lang="en-CA" sz="1500" b="1" dirty="0">
              <a:solidFill>
                <a:srgbClr val="005EA4"/>
              </a:solidFill>
            </a:endParaRPr>
          </a:p>
          <a:p>
            <a:pPr algn="ctr">
              <a:defRPr/>
            </a:pPr>
            <a:endParaRPr lang="en-CA" sz="1500" b="1" dirty="0">
              <a:solidFill>
                <a:srgbClr val="005EA4"/>
              </a:solidFill>
            </a:endParaRPr>
          </a:p>
          <a:p>
            <a:pPr algn="ctr">
              <a:defRPr/>
            </a:pPr>
            <a:endParaRPr lang="en-CA" sz="1500" b="1" dirty="0">
              <a:solidFill>
                <a:srgbClr val="005EA4"/>
              </a:solidFill>
            </a:endParaRPr>
          </a:p>
          <a:p>
            <a:pPr algn="ctr">
              <a:defRPr/>
            </a:pPr>
            <a:r>
              <a:rPr lang="en-CA" b="1" dirty="0"/>
              <a:t>Jan.-</a:t>
            </a:r>
            <a:r>
              <a:rPr lang="en-CA" b="1" dirty="0" smtClean="0"/>
              <a:t>March </a:t>
            </a:r>
            <a:r>
              <a:rPr lang="en-CA" b="1" dirty="0"/>
              <a:t>2015</a:t>
            </a:r>
            <a:endParaRPr lang="en-CA" sz="2000" b="1" dirty="0"/>
          </a:p>
        </p:txBody>
      </p:sp>
      <p:sp>
        <p:nvSpPr>
          <p:cNvPr id="11" name="TextBox 10"/>
          <p:cNvSpPr txBox="1"/>
          <p:nvPr/>
        </p:nvSpPr>
        <p:spPr>
          <a:xfrm>
            <a:off x="304800" y="3962399"/>
            <a:ext cx="2209799" cy="2446824"/>
          </a:xfrm>
          <a:prstGeom prst="rect">
            <a:avLst/>
          </a:prstGeom>
          <a:noFill/>
          <a:ln w="12700">
            <a:solidFill>
              <a:schemeClr val="tx1"/>
            </a:solidFill>
          </a:ln>
        </p:spPr>
        <p:txBody>
          <a:bodyPr wrap="square">
            <a:spAutoFit/>
          </a:bodyPr>
          <a:lstStyle/>
          <a:p>
            <a:pPr algn="ctr">
              <a:defRPr/>
            </a:pPr>
            <a:r>
              <a:rPr lang="en-CA" sz="1500" b="1" dirty="0">
                <a:latin typeface="Cambria" panose="02040503050406030204" pitchFamily="18" charset="0"/>
              </a:rPr>
              <a:t>Stage IV: Celebrations</a:t>
            </a:r>
          </a:p>
          <a:p>
            <a:pPr algn="ctr">
              <a:defRPr/>
            </a:pPr>
            <a:r>
              <a:rPr lang="en-CA" sz="1500" b="1" i="1" dirty="0">
                <a:latin typeface="Cambria" panose="02040503050406030204" pitchFamily="18" charset="0"/>
              </a:rPr>
              <a:t>Sharing</a:t>
            </a:r>
            <a:r>
              <a:rPr lang="en-CA" sz="1500" i="1" dirty="0">
                <a:latin typeface="Cambria" panose="02040503050406030204" pitchFamily="18" charset="0"/>
              </a:rPr>
              <a:t> </a:t>
            </a:r>
            <a:r>
              <a:rPr lang="en-CA" sz="1500" b="1" i="1" dirty="0">
                <a:latin typeface="Cambria" panose="02040503050406030204" pitchFamily="18" charset="0"/>
              </a:rPr>
              <a:t>What</a:t>
            </a:r>
            <a:r>
              <a:rPr lang="en-CA" sz="1500" i="1" dirty="0">
                <a:latin typeface="Cambria" panose="02040503050406030204" pitchFamily="18" charset="0"/>
              </a:rPr>
              <a:t> </a:t>
            </a:r>
            <a:r>
              <a:rPr lang="en-CA" sz="1500" b="1" i="1" dirty="0">
                <a:latin typeface="Cambria" panose="02040503050406030204" pitchFamily="18" charset="0"/>
              </a:rPr>
              <a:t>We’ve</a:t>
            </a:r>
            <a:r>
              <a:rPr lang="en-CA" sz="1500" i="1" dirty="0">
                <a:latin typeface="Cambria" panose="02040503050406030204" pitchFamily="18" charset="0"/>
              </a:rPr>
              <a:t> </a:t>
            </a:r>
            <a:r>
              <a:rPr lang="en-CA" sz="1500" b="1" i="1" dirty="0">
                <a:latin typeface="Cambria" panose="02040503050406030204" pitchFamily="18" charset="0"/>
              </a:rPr>
              <a:t>Heard</a:t>
            </a:r>
          </a:p>
          <a:p>
            <a:pPr algn="ctr">
              <a:defRPr/>
            </a:pPr>
            <a:endParaRPr lang="en-CA" sz="1500" i="1" dirty="0">
              <a:solidFill>
                <a:srgbClr val="005EA4"/>
              </a:solidFill>
              <a:latin typeface="Calibri Light" panose="020F0302020204030204"/>
            </a:endParaRPr>
          </a:p>
          <a:p>
            <a:pPr algn="ctr">
              <a:defRPr/>
            </a:pPr>
            <a:endParaRPr lang="en-CA" sz="1500" b="1" i="1" dirty="0">
              <a:solidFill>
                <a:prstClr val="black"/>
              </a:solidFill>
            </a:endParaRPr>
          </a:p>
          <a:p>
            <a:pPr algn="ctr">
              <a:defRPr/>
            </a:pPr>
            <a:endParaRPr lang="en-CA" sz="1500" b="1" i="1" dirty="0">
              <a:solidFill>
                <a:prstClr val="black"/>
              </a:solidFill>
            </a:endParaRPr>
          </a:p>
          <a:p>
            <a:pPr algn="ctr">
              <a:defRPr/>
            </a:pPr>
            <a:endParaRPr lang="en-CA" sz="1500" b="1" dirty="0" smtClean="0">
              <a:solidFill>
                <a:srgbClr val="005EA4"/>
              </a:solidFill>
            </a:endParaRPr>
          </a:p>
          <a:p>
            <a:pPr algn="ctr">
              <a:defRPr/>
            </a:pPr>
            <a:endParaRPr lang="en-CA" sz="1500" b="1" dirty="0">
              <a:solidFill>
                <a:srgbClr val="005EA4"/>
              </a:solidFill>
            </a:endParaRPr>
          </a:p>
          <a:p>
            <a:pPr algn="ctr">
              <a:defRPr/>
            </a:pPr>
            <a:endParaRPr lang="en-CA" sz="1500" b="1" dirty="0">
              <a:solidFill>
                <a:srgbClr val="005EA4"/>
              </a:solidFill>
            </a:endParaRPr>
          </a:p>
          <a:p>
            <a:pPr algn="ctr">
              <a:defRPr/>
            </a:pPr>
            <a:r>
              <a:rPr lang="en-CA" b="1" dirty="0">
                <a:latin typeface="Cambria" panose="02040503050406030204" pitchFamily="18" charset="0"/>
              </a:rPr>
              <a:t>Jan-April 2015</a:t>
            </a:r>
          </a:p>
        </p:txBody>
      </p:sp>
      <p:pic>
        <p:nvPicPr>
          <p:cNvPr id="12" name="Picture 2"/>
          <p:cNvPicPr>
            <a:picLocks noChangeAspect="1"/>
          </p:cNvPicPr>
          <p:nvPr/>
        </p:nvPicPr>
        <p:blipFill>
          <a:blip r:embed="rId5" cstate="print">
            <a:extLst>
              <a:ext uri="{28A0092B-C50C-407E-A947-70E740481C1C}">
                <a14:useLocalDpi xmlns:a14="http://schemas.microsoft.com/office/drawing/2010/main" val="0"/>
              </a:ext>
            </a:extLst>
          </a:blip>
          <a:srcRect l="9834" t="732" r="-407" b="-8359"/>
          <a:stretch>
            <a:fillRect/>
          </a:stretch>
        </p:blipFill>
        <p:spPr bwMode="auto">
          <a:xfrm>
            <a:off x="716133" y="4876799"/>
            <a:ext cx="1375043" cy="1210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p:cNvPicPr>
          <p:nvPr/>
        </p:nvPicPr>
        <p:blipFill>
          <a:blip r:embed="rId6" cstate="print">
            <a:extLst>
              <a:ext uri="{28A0092B-C50C-407E-A947-70E740481C1C}">
                <a14:useLocalDpi xmlns:a14="http://schemas.microsoft.com/office/drawing/2010/main" val="0"/>
              </a:ext>
            </a:extLst>
          </a:blip>
          <a:srcRect l="9682" t="9680" r="6319" b="13040"/>
          <a:stretch>
            <a:fillRect/>
          </a:stretch>
        </p:blipFill>
        <p:spPr bwMode="auto">
          <a:xfrm>
            <a:off x="6705600" y="2514600"/>
            <a:ext cx="808038" cy="7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p:cNvPicPr>
            <a:picLocks noChangeAspect="1"/>
          </p:cNvPicPr>
          <p:nvPr/>
        </p:nvPicPr>
        <p:blipFill>
          <a:blip r:embed="rId7" cstate="print">
            <a:extLst>
              <a:ext uri="{28A0092B-C50C-407E-A947-70E740481C1C}">
                <a14:useLocalDpi xmlns:a14="http://schemas.microsoft.com/office/drawing/2010/main" val="0"/>
              </a:ext>
            </a:extLst>
          </a:blip>
          <a:srcRect l="27168" t="21738" r="24046" b="55067"/>
          <a:stretch>
            <a:fillRect/>
          </a:stretch>
        </p:blipFill>
        <p:spPr bwMode="auto">
          <a:xfrm>
            <a:off x="6477000" y="1905000"/>
            <a:ext cx="145137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U-Turn Arrow 14"/>
          <p:cNvSpPr/>
          <p:nvPr/>
        </p:nvSpPr>
        <p:spPr>
          <a:xfrm rot="5400000">
            <a:off x="8374061" y="2598739"/>
            <a:ext cx="613570" cy="445292"/>
          </a:xfrm>
          <a:prstGeom prst="uturnArrow">
            <a:avLst/>
          </a:prstGeom>
          <a:solidFill>
            <a:srgbClr val="FD7F2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black"/>
              </a:solidFill>
            </a:endParaRPr>
          </a:p>
        </p:txBody>
      </p:sp>
      <p:pic>
        <p:nvPicPr>
          <p:cNvPr id="16" name="Picture 15"/>
          <p:cNvPicPr>
            <a:picLocks noChangeAspect="1"/>
          </p:cNvPicPr>
          <p:nvPr/>
        </p:nvPicPr>
        <p:blipFill>
          <a:blip r:embed="rId8" cstate="print"/>
          <a:stretch>
            <a:fillRect/>
          </a:stretch>
        </p:blipFill>
        <p:spPr>
          <a:xfrm>
            <a:off x="2590800" y="4724400"/>
            <a:ext cx="580555" cy="363056"/>
          </a:xfrm>
          <a:prstGeom prst="rect">
            <a:avLst/>
          </a:prstGeom>
        </p:spPr>
      </p:pic>
      <p:sp>
        <p:nvSpPr>
          <p:cNvPr id="17" name="TextBox 16"/>
          <p:cNvSpPr txBox="1"/>
          <p:nvPr/>
        </p:nvSpPr>
        <p:spPr>
          <a:xfrm>
            <a:off x="3320985" y="3917949"/>
            <a:ext cx="2013015" cy="2492990"/>
          </a:xfrm>
          <a:prstGeom prst="rect">
            <a:avLst/>
          </a:prstGeom>
          <a:noFill/>
          <a:ln w="12700">
            <a:solidFill>
              <a:schemeClr val="tx1"/>
            </a:solidFill>
          </a:ln>
        </p:spPr>
        <p:txBody>
          <a:bodyPr wrap="square">
            <a:spAutoFit/>
          </a:bodyPr>
          <a:lstStyle/>
          <a:p>
            <a:pPr algn="ctr">
              <a:defRPr/>
            </a:pPr>
            <a:r>
              <a:rPr lang="en-CA" sz="1500" b="1" dirty="0">
                <a:latin typeface="Cambria" panose="02040503050406030204" pitchFamily="18" charset="0"/>
              </a:rPr>
              <a:t>Stage V: Action Planning</a:t>
            </a:r>
          </a:p>
          <a:p>
            <a:pPr algn="ctr">
              <a:defRPr/>
            </a:pPr>
            <a:r>
              <a:rPr lang="en-CA" sz="1500" b="1" i="1" dirty="0">
                <a:latin typeface="Cambria" panose="02040503050406030204" pitchFamily="18" charset="0"/>
              </a:rPr>
              <a:t>Choosing</a:t>
            </a:r>
            <a:r>
              <a:rPr lang="en-CA" sz="1500" i="1" dirty="0">
                <a:latin typeface="Cambria" panose="02040503050406030204" pitchFamily="18" charset="0"/>
              </a:rPr>
              <a:t> </a:t>
            </a:r>
            <a:r>
              <a:rPr lang="en-CA" sz="1500" b="1" i="1" dirty="0">
                <a:latin typeface="Cambria" panose="02040503050406030204" pitchFamily="18" charset="0"/>
              </a:rPr>
              <a:t>Shared</a:t>
            </a:r>
            <a:r>
              <a:rPr lang="en-CA" sz="1500" i="1" dirty="0">
                <a:latin typeface="Cambria" panose="02040503050406030204" pitchFamily="18" charset="0"/>
              </a:rPr>
              <a:t> </a:t>
            </a:r>
            <a:r>
              <a:rPr lang="en-CA" sz="1500" b="1" i="1" dirty="0">
                <a:latin typeface="Cambria" panose="02040503050406030204" pitchFamily="18" charset="0"/>
              </a:rPr>
              <a:t>Priorities</a:t>
            </a:r>
          </a:p>
          <a:p>
            <a:pPr algn="ctr">
              <a:defRPr/>
            </a:pPr>
            <a:endParaRPr lang="en-CA" sz="1500" b="1" i="1" dirty="0">
              <a:solidFill>
                <a:prstClr val="black"/>
              </a:solidFill>
            </a:endParaRPr>
          </a:p>
          <a:p>
            <a:pPr algn="ctr">
              <a:defRPr/>
            </a:pPr>
            <a:endParaRPr lang="en-CA" sz="1500" b="1" i="1" dirty="0">
              <a:solidFill>
                <a:prstClr val="black"/>
              </a:solidFill>
            </a:endParaRPr>
          </a:p>
          <a:p>
            <a:pPr algn="ctr">
              <a:defRPr/>
            </a:pPr>
            <a:endParaRPr lang="en-CA" sz="1500" b="1" dirty="0">
              <a:solidFill>
                <a:srgbClr val="005EA4"/>
              </a:solidFill>
            </a:endParaRPr>
          </a:p>
          <a:p>
            <a:pPr algn="ctr">
              <a:defRPr/>
            </a:pPr>
            <a:endParaRPr lang="en-CA" sz="1500" b="1" dirty="0">
              <a:solidFill>
                <a:srgbClr val="005EA4"/>
              </a:solidFill>
            </a:endParaRPr>
          </a:p>
          <a:p>
            <a:pPr algn="ctr">
              <a:defRPr/>
            </a:pPr>
            <a:endParaRPr lang="en-CA" b="1" dirty="0">
              <a:solidFill>
                <a:srgbClr val="005EA4"/>
              </a:solidFill>
            </a:endParaRPr>
          </a:p>
          <a:p>
            <a:pPr algn="ctr">
              <a:defRPr/>
            </a:pPr>
            <a:r>
              <a:rPr lang="en-CA" b="1" dirty="0">
                <a:latin typeface="Cambria" panose="02040503050406030204" pitchFamily="18" charset="0"/>
              </a:rPr>
              <a:t>April 2015</a:t>
            </a:r>
          </a:p>
        </p:txBody>
      </p:sp>
      <p:sp>
        <p:nvSpPr>
          <p:cNvPr id="18" name="TextBox 17"/>
          <p:cNvSpPr txBox="1"/>
          <p:nvPr/>
        </p:nvSpPr>
        <p:spPr>
          <a:xfrm>
            <a:off x="6172200" y="3886200"/>
            <a:ext cx="2362200" cy="2477601"/>
          </a:xfrm>
          <a:prstGeom prst="rect">
            <a:avLst/>
          </a:prstGeom>
          <a:noFill/>
          <a:ln w="12700">
            <a:solidFill>
              <a:schemeClr val="tx1"/>
            </a:solidFill>
          </a:ln>
        </p:spPr>
        <p:txBody>
          <a:bodyPr wrap="square">
            <a:spAutoFit/>
          </a:bodyPr>
          <a:lstStyle/>
          <a:p>
            <a:pPr algn="ctr">
              <a:defRPr/>
            </a:pPr>
            <a:r>
              <a:rPr lang="en-CA" sz="1500" b="1" dirty="0">
                <a:latin typeface="Cambria" panose="02040503050406030204" pitchFamily="18" charset="0"/>
              </a:rPr>
              <a:t>Stage </a:t>
            </a:r>
            <a:r>
              <a:rPr lang="en-CA" sz="1500" b="1" dirty="0" smtClean="0">
                <a:latin typeface="Cambria" panose="02040503050406030204" pitchFamily="18" charset="0"/>
              </a:rPr>
              <a:t>VI: Implementation</a:t>
            </a:r>
            <a:endParaRPr lang="en-CA" sz="1500" b="1" dirty="0">
              <a:latin typeface="Cambria" panose="02040503050406030204" pitchFamily="18" charset="0"/>
            </a:endParaRPr>
          </a:p>
          <a:p>
            <a:pPr algn="ctr">
              <a:defRPr/>
            </a:pPr>
            <a:r>
              <a:rPr lang="en-CA" sz="1400" b="1" i="1" dirty="0">
                <a:latin typeface="Cambria" panose="02040503050406030204" pitchFamily="18" charset="0"/>
              </a:rPr>
              <a:t>Supporting</a:t>
            </a:r>
            <a:r>
              <a:rPr lang="en-CA" sz="1400" i="1" dirty="0">
                <a:latin typeface="Cambria" panose="02040503050406030204" pitchFamily="18" charset="0"/>
              </a:rPr>
              <a:t> </a:t>
            </a:r>
            <a:r>
              <a:rPr lang="en-CA" sz="1400" b="1" i="1" dirty="0">
                <a:latin typeface="Cambria" panose="02040503050406030204" pitchFamily="18" charset="0"/>
              </a:rPr>
              <a:t>Community</a:t>
            </a:r>
            <a:r>
              <a:rPr lang="en-CA" sz="1400" i="1" dirty="0">
                <a:latin typeface="Cambria" panose="02040503050406030204" pitchFamily="18" charset="0"/>
              </a:rPr>
              <a:t> </a:t>
            </a:r>
            <a:r>
              <a:rPr lang="en-CA" sz="1400" b="1" i="1" dirty="0" smtClean="0">
                <a:latin typeface="Cambria" panose="02040503050406030204" pitchFamily="18" charset="0"/>
              </a:rPr>
              <a:t>Action through Collective Impact</a:t>
            </a:r>
            <a:endParaRPr lang="en-CA" sz="1400" b="1" i="1" dirty="0">
              <a:latin typeface="Cambria" panose="02040503050406030204" pitchFamily="18" charset="0"/>
            </a:endParaRPr>
          </a:p>
          <a:p>
            <a:pPr algn="ctr">
              <a:defRPr/>
            </a:pPr>
            <a:endParaRPr lang="en-CA" sz="1500" i="1" dirty="0">
              <a:solidFill>
                <a:srgbClr val="005EA4"/>
              </a:solidFill>
              <a:latin typeface="Calibri Light" panose="020F0302020204030204"/>
            </a:endParaRPr>
          </a:p>
          <a:p>
            <a:pPr algn="ctr">
              <a:defRPr/>
            </a:pPr>
            <a:endParaRPr lang="en-CA" sz="1000" i="1" dirty="0">
              <a:solidFill>
                <a:srgbClr val="005EA4"/>
              </a:solidFill>
              <a:latin typeface="Calibri Light" panose="020F0302020204030204"/>
            </a:endParaRPr>
          </a:p>
          <a:p>
            <a:pPr algn="ctr">
              <a:defRPr/>
            </a:pPr>
            <a:endParaRPr lang="en-CA" sz="1000" i="1" dirty="0">
              <a:solidFill>
                <a:srgbClr val="005EA4"/>
              </a:solidFill>
              <a:latin typeface="Calibri Light" panose="020F0302020204030204"/>
            </a:endParaRPr>
          </a:p>
          <a:p>
            <a:pPr algn="ctr">
              <a:defRPr/>
            </a:pPr>
            <a:endParaRPr lang="en-CA" sz="1000" b="1" i="1" dirty="0">
              <a:solidFill>
                <a:prstClr val="black"/>
              </a:solidFill>
            </a:endParaRPr>
          </a:p>
          <a:p>
            <a:pPr algn="ctr">
              <a:defRPr/>
            </a:pPr>
            <a:endParaRPr lang="en-CA" sz="1000" b="1" i="1" dirty="0" smtClean="0">
              <a:solidFill>
                <a:prstClr val="black"/>
              </a:solidFill>
            </a:endParaRPr>
          </a:p>
          <a:p>
            <a:pPr algn="ctr">
              <a:defRPr/>
            </a:pPr>
            <a:endParaRPr lang="en-CA" sz="1000" b="1" i="1" dirty="0">
              <a:solidFill>
                <a:prstClr val="black"/>
              </a:solidFill>
            </a:endParaRPr>
          </a:p>
          <a:p>
            <a:pPr algn="ctr">
              <a:defRPr/>
            </a:pPr>
            <a:r>
              <a:rPr lang="en-CA" b="1" dirty="0" smtClean="0">
                <a:latin typeface="Cambria" panose="02040503050406030204" pitchFamily="18" charset="0"/>
              </a:rPr>
              <a:t>May </a:t>
            </a:r>
            <a:r>
              <a:rPr lang="en-CA" b="1" dirty="0">
                <a:latin typeface="Cambria" panose="02040503050406030204" pitchFamily="18" charset="0"/>
              </a:rPr>
              <a:t>2015 &amp; Beyond</a:t>
            </a:r>
          </a:p>
        </p:txBody>
      </p:sp>
      <p:pic>
        <p:nvPicPr>
          <p:cNvPr id="19" name="Picture 1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33800" y="4953000"/>
            <a:ext cx="1066800" cy="109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58000" y="5029200"/>
            <a:ext cx="853735" cy="83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8" cstate="print"/>
          <a:stretch>
            <a:fillRect/>
          </a:stretch>
        </p:blipFill>
        <p:spPr>
          <a:xfrm>
            <a:off x="5486400" y="4800600"/>
            <a:ext cx="609600" cy="374648"/>
          </a:xfrm>
          <a:prstGeom prst="rect">
            <a:avLst/>
          </a:prstGeom>
        </p:spPr>
      </p:pic>
    </p:spTree>
    <p:extLst>
      <p:ext uri="{BB962C8B-B14F-4D97-AF65-F5344CB8AC3E}">
        <p14:creationId xmlns:p14="http://schemas.microsoft.com/office/powerpoint/2010/main" val="205725043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In 10 years, my community will...</a:t>
            </a:r>
            <a:endParaRPr lang="en-CA" b="1"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880864609"/>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53141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Conversation Themes</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742481"/>
              </p:ext>
            </p:extLst>
          </p:nvPr>
        </p:nvGraphicFramePr>
        <p:xfrm>
          <a:off x="457200" y="12954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293826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CA" dirty="0"/>
          </a:p>
        </p:txBody>
      </p:sp>
      <p:sp>
        <p:nvSpPr>
          <p:cNvPr id="3" name="Content Placeholder 2"/>
          <p:cNvSpPr>
            <a:spLocks noGrp="1"/>
          </p:cNvSpPr>
          <p:nvPr>
            <p:ph idx="1"/>
          </p:nvPr>
        </p:nvSpPr>
        <p:spPr>
          <a:xfrm>
            <a:off x="457200" y="1417638"/>
            <a:ext cx="8229600" cy="4525963"/>
          </a:xfrm>
        </p:spPr>
        <p:txBody>
          <a:bodyPr>
            <a:normAutofit/>
          </a:bodyPr>
          <a:lstStyle/>
          <a:p>
            <a:pPr marL="0" indent="0">
              <a:buNone/>
            </a:pPr>
            <a:r>
              <a:rPr lang="en-US" dirty="0" smtClean="0"/>
              <a:t>Collaborating to:</a:t>
            </a:r>
          </a:p>
          <a:p>
            <a:r>
              <a:rPr lang="en-US" dirty="0" smtClean="0"/>
              <a:t>Identify and develop local rural solutions </a:t>
            </a:r>
          </a:p>
          <a:p>
            <a:endParaRPr lang="en-US" dirty="0"/>
          </a:p>
          <a:p>
            <a:r>
              <a:rPr lang="en-US" dirty="0" smtClean="0"/>
              <a:t>Integrate a health lens into policy development </a:t>
            </a:r>
          </a:p>
          <a:p>
            <a:pPr marL="0" indent="0">
              <a:buNone/>
            </a:pPr>
            <a:endParaRPr lang="en-US" dirty="0"/>
          </a:p>
          <a:p>
            <a:r>
              <a:rPr lang="en-US" dirty="0" smtClean="0"/>
              <a:t>Develop indicators to measure our collective impact</a:t>
            </a:r>
            <a:endParaRPr lang="en-CA" dirty="0"/>
          </a:p>
        </p:txBody>
      </p:sp>
    </p:spTree>
    <p:extLst>
      <p:ext uri="{BB962C8B-B14F-4D97-AF65-F5344CB8AC3E}">
        <p14:creationId xmlns:p14="http://schemas.microsoft.com/office/powerpoint/2010/main" val="178236844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CA" dirty="0"/>
          </a:p>
        </p:txBody>
      </p:sp>
      <p:sp>
        <p:nvSpPr>
          <p:cNvPr id="3" name="Content Placeholder 2"/>
          <p:cNvSpPr>
            <a:spLocks noGrp="1"/>
          </p:cNvSpPr>
          <p:nvPr>
            <p:ph idx="1"/>
          </p:nvPr>
        </p:nvSpPr>
        <p:spPr>
          <a:xfrm>
            <a:off x="457200" y="1600201"/>
            <a:ext cx="8229600" cy="4343400"/>
          </a:xfrm>
        </p:spPr>
        <p:txBody>
          <a:bodyPr>
            <a:normAutofit fontScale="62500" lnSpcReduction="20000"/>
          </a:bodyPr>
          <a:lstStyle/>
          <a:p>
            <a:pPr marL="0" indent="0">
              <a:buNone/>
            </a:pPr>
            <a:r>
              <a:rPr lang="en-US" b="1" dirty="0"/>
              <a:t>Amber Schieck</a:t>
            </a:r>
          </a:p>
          <a:p>
            <a:pPr marL="0" indent="0">
              <a:buNone/>
            </a:pPr>
            <a:r>
              <a:rPr lang="en-US" dirty="0"/>
              <a:t>Health </a:t>
            </a:r>
            <a:r>
              <a:rPr lang="en-US" dirty="0" smtClean="0"/>
              <a:t>Promoter </a:t>
            </a:r>
          </a:p>
          <a:p>
            <a:pPr marL="0" indent="0">
              <a:buNone/>
            </a:pPr>
            <a:r>
              <a:rPr lang="en-US" dirty="0" smtClean="0"/>
              <a:t>Grey </a:t>
            </a:r>
            <a:r>
              <a:rPr lang="en-US" dirty="0"/>
              <a:t>Bruce Health Unit</a:t>
            </a:r>
          </a:p>
          <a:p>
            <a:pPr marL="0" indent="0">
              <a:buNone/>
            </a:pPr>
            <a:r>
              <a:rPr lang="en-US" dirty="0"/>
              <a:t>a.schieck@publichealthgreybruce.on.ca</a:t>
            </a:r>
          </a:p>
          <a:p>
            <a:pPr marL="0" indent="0">
              <a:buNone/>
            </a:pPr>
            <a:endParaRPr lang="en-US" b="1" dirty="0" smtClean="0"/>
          </a:p>
          <a:p>
            <a:pPr marL="0" indent="0">
              <a:buNone/>
            </a:pPr>
            <a:r>
              <a:rPr lang="en-US" b="1" dirty="0" smtClean="0"/>
              <a:t>Jason </a:t>
            </a:r>
            <a:r>
              <a:rPr lang="en-US" b="1" dirty="0" err="1" smtClean="0"/>
              <a:t>Weppler</a:t>
            </a:r>
            <a:endParaRPr lang="en-US" b="1" dirty="0" smtClean="0"/>
          </a:p>
          <a:p>
            <a:pPr marL="0" indent="0">
              <a:buNone/>
            </a:pPr>
            <a:r>
              <a:rPr lang="en-US" dirty="0" smtClean="0"/>
              <a:t>Health Promoter</a:t>
            </a:r>
          </a:p>
          <a:p>
            <a:pPr marL="0" indent="0">
              <a:buNone/>
            </a:pPr>
            <a:r>
              <a:rPr lang="en-US" dirty="0" smtClean="0"/>
              <a:t>Grey Bruce Health Unit</a:t>
            </a:r>
          </a:p>
          <a:p>
            <a:pPr marL="0" indent="0">
              <a:buNone/>
            </a:pPr>
            <a:r>
              <a:rPr lang="en-US" dirty="0" smtClean="0"/>
              <a:t>j.weppler@publichealthgreybruce.on.ca</a:t>
            </a:r>
          </a:p>
          <a:p>
            <a:pPr marL="0" indent="0">
              <a:buNone/>
            </a:pPr>
            <a:endParaRPr lang="en-US" dirty="0"/>
          </a:p>
          <a:p>
            <a:pPr marL="0" indent="0">
              <a:buNone/>
            </a:pPr>
            <a:r>
              <a:rPr lang="en-US" b="1" dirty="0" smtClean="0"/>
              <a:t>Lynda </a:t>
            </a:r>
            <a:r>
              <a:rPr lang="en-US" b="1" dirty="0" err="1" smtClean="0"/>
              <a:t>Bumstead</a:t>
            </a:r>
            <a:endParaRPr lang="en-US" b="1" dirty="0" smtClean="0"/>
          </a:p>
          <a:p>
            <a:pPr marL="0" indent="0">
              <a:buNone/>
            </a:pPr>
            <a:r>
              <a:rPr lang="en-US" dirty="0" smtClean="0"/>
              <a:t>Public Health Manager </a:t>
            </a:r>
          </a:p>
          <a:p>
            <a:pPr marL="0" indent="0">
              <a:buNone/>
            </a:pPr>
            <a:r>
              <a:rPr lang="en-US" dirty="0" smtClean="0"/>
              <a:t>Grey Bruce Health Unit</a:t>
            </a:r>
          </a:p>
          <a:p>
            <a:pPr marL="0" indent="0">
              <a:buNone/>
            </a:pPr>
            <a:r>
              <a:rPr lang="en-US" dirty="0" smtClean="0"/>
              <a:t>l.bumstead@publichealthgreybruce.on.ca</a:t>
            </a:r>
            <a:endParaRPr lang="en-CA" dirty="0"/>
          </a:p>
        </p:txBody>
      </p:sp>
      <p:pic>
        <p:nvPicPr>
          <p:cNvPr id="4" name="Picture 3" descr="150 Colo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116" y="397166"/>
            <a:ext cx="1066800" cy="1020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158510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CA" dirty="0" smtClean="0">
                <a:latin typeface="Rockwell" panose="02060603020205020403" pitchFamily="18" charset="0"/>
              </a:rPr>
              <a:t>Outline</a:t>
            </a:r>
            <a:endParaRPr lang="en-CA" dirty="0">
              <a:latin typeface="Rockwell" panose="02060603020205020403" pitchFamily="18" charset="0"/>
            </a:endParaRPr>
          </a:p>
        </p:txBody>
      </p:sp>
      <p:sp>
        <p:nvSpPr>
          <p:cNvPr id="3" name="Content Placeholder 2"/>
          <p:cNvSpPr>
            <a:spLocks noGrp="1"/>
          </p:cNvSpPr>
          <p:nvPr>
            <p:ph idx="1"/>
          </p:nvPr>
        </p:nvSpPr>
        <p:spPr>
          <a:xfrm>
            <a:off x="685800" y="1295400"/>
            <a:ext cx="8077200" cy="4326555"/>
          </a:xfrm>
          <a:solidFill>
            <a:srgbClr val="FFF4D1"/>
          </a:solidFill>
        </p:spPr>
        <p:txBody>
          <a:bodyPr>
            <a:normAutofit fontScale="55000" lnSpcReduction="20000"/>
          </a:bodyPr>
          <a:lstStyle/>
          <a:p>
            <a:pPr>
              <a:lnSpc>
                <a:spcPct val="170000"/>
              </a:lnSpc>
            </a:pPr>
            <a:r>
              <a:rPr lang="en-US" b="1" dirty="0" smtClean="0"/>
              <a:t>Healthy Communities</a:t>
            </a:r>
            <a:endParaRPr lang="en-CA" b="1" dirty="0" smtClean="0"/>
          </a:p>
          <a:p>
            <a:pPr>
              <a:lnSpc>
                <a:spcPct val="170000"/>
              </a:lnSpc>
            </a:pPr>
            <a:r>
              <a:rPr lang="en-CA" b="1" dirty="0" smtClean="0"/>
              <a:t>Factors Influencing Health? </a:t>
            </a:r>
          </a:p>
          <a:p>
            <a:pPr>
              <a:lnSpc>
                <a:spcPct val="170000"/>
              </a:lnSpc>
            </a:pPr>
            <a:r>
              <a:rPr lang="en-CA" b="1" dirty="0" smtClean="0"/>
              <a:t>Health in All Policies</a:t>
            </a:r>
          </a:p>
          <a:p>
            <a:pPr>
              <a:lnSpc>
                <a:spcPct val="170000"/>
              </a:lnSpc>
            </a:pPr>
            <a:r>
              <a:rPr lang="en-US" b="1" dirty="0"/>
              <a:t>Local </a:t>
            </a:r>
            <a:r>
              <a:rPr lang="en-US" b="1" dirty="0" smtClean="0"/>
              <a:t>Examples</a:t>
            </a:r>
          </a:p>
          <a:p>
            <a:pPr lvl="1">
              <a:lnSpc>
                <a:spcPct val="170000"/>
              </a:lnSpc>
            </a:pPr>
            <a:r>
              <a:rPr lang="en-US" b="1" dirty="0" smtClean="0"/>
              <a:t>Breastfeeding Friendly Communities</a:t>
            </a:r>
          </a:p>
          <a:p>
            <a:pPr lvl="1">
              <a:lnSpc>
                <a:spcPct val="170000"/>
              </a:lnSpc>
            </a:pPr>
            <a:r>
              <a:rPr lang="en-US" b="1" dirty="0" smtClean="0"/>
              <a:t>Transportation</a:t>
            </a:r>
          </a:p>
          <a:p>
            <a:pPr lvl="1">
              <a:lnSpc>
                <a:spcPct val="170000"/>
              </a:lnSpc>
            </a:pPr>
            <a:r>
              <a:rPr lang="en-US" b="1" dirty="0" smtClean="0"/>
              <a:t>Above Standard Housing</a:t>
            </a:r>
          </a:p>
          <a:p>
            <a:pPr lvl="1">
              <a:lnSpc>
                <a:spcPct val="170000"/>
              </a:lnSpc>
            </a:pPr>
            <a:r>
              <a:rPr lang="en-US" b="1" dirty="0" smtClean="0"/>
              <a:t>Alcohol Outlet Density Mapping</a:t>
            </a:r>
          </a:p>
          <a:p>
            <a:pPr lvl="1">
              <a:lnSpc>
                <a:spcPct val="170000"/>
              </a:lnSpc>
            </a:pPr>
            <a:r>
              <a:rPr lang="en-US" b="1" dirty="0" smtClean="0"/>
              <a:t>Community Conversations</a:t>
            </a:r>
            <a:endParaRPr lang="en-US" b="1" dirty="0"/>
          </a:p>
          <a:p>
            <a:pPr>
              <a:lnSpc>
                <a:spcPct val="170000"/>
              </a:lnSpc>
            </a:pPr>
            <a:r>
              <a:rPr lang="en-US" b="1" dirty="0" smtClean="0"/>
              <a:t>Next Steps</a:t>
            </a:r>
            <a:endParaRPr lang="en-CA" b="1" dirty="0" smtClean="0"/>
          </a:p>
          <a:p>
            <a:pPr lvl="1">
              <a:lnSpc>
                <a:spcPct val="170000"/>
              </a:lnSpc>
            </a:pPr>
            <a:endParaRPr lang="en-CA" dirty="0" smtClean="0"/>
          </a:p>
          <a:p>
            <a:pPr marL="0" indent="0">
              <a:lnSpc>
                <a:spcPct val="170000"/>
              </a:lnSpc>
              <a:buNone/>
            </a:pPr>
            <a:endParaRPr lang="en-CA" dirty="0" smtClean="0"/>
          </a:p>
          <a:p>
            <a:pPr>
              <a:buNone/>
            </a:pPr>
            <a:endParaRPr lang="en-CA" dirty="0" smtClean="0"/>
          </a:p>
          <a:p>
            <a:endParaRPr lang="en-CA" dirty="0"/>
          </a:p>
        </p:txBody>
      </p:sp>
      <p:grpSp>
        <p:nvGrpSpPr>
          <p:cNvPr id="4" name="Group 3"/>
          <p:cNvGrpSpPr/>
          <p:nvPr/>
        </p:nvGrpSpPr>
        <p:grpSpPr>
          <a:xfrm>
            <a:off x="-334576" y="5589240"/>
            <a:ext cx="10402040" cy="1268760"/>
            <a:chOff x="-334576" y="5589240"/>
            <a:chExt cx="10402040" cy="1268760"/>
          </a:xfrm>
        </p:grpSpPr>
        <p:sp>
          <p:nvSpPr>
            <p:cNvPr id="5" name="Rectangle 4"/>
            <p:cNvSpPr/>
            <p:nvPr/>
          </p:nvSpPr>
          <p:spPr>
            <a:xfrm>
              <a:off x="-108519" y="6192688"/>
              <a:ext cx="9361040" cy="665312"/>
            </a:xfrm>
            <a:prstGeom prst="rect">
              <a:avLst/>
            </a:prstGeom>
            <a:solidFill>
              <a:srgbClr val="DDA4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Freeform 5"/>
            <p:cNvSpPr/>
            <p:nvPr/>
          </p:nvSpPr>
          <p:spPr>
            <a:xfrm>
              <a:off x="-334576" y="5706634"/>
              <a:ext cx="10320000" cy="648072"/>
            </a:xfrm>
            <a:custGeom>
              <a:avLst/>
              <a:gdLst>
                <a:gd name="connsiteX0" fmla="*/ 0 w 7191554"/>
                <a:gd name="connsiteY0" fmla="*/ 543464 h 957532"/>
                <a:gd name="connsiteX1" fmla="*/ 2760453 w 7191554"/>
                <a:gd name="connsiteY1" fmla="*/ 888521 h 957532"/>
                <a:gd name="connsiteX2" fmla="*/ 5796951 w 7191554"/>
                <a:gd name="connsiteY2" fmla="*/ 129396 h 957532"/>
                <a:gd name="connsiteX3" fmla="*/ 6987396 w 7191554"/>
                <a:gd name="connsiteY3" fmla="*/ 112143 h 957532"/>
                <a:gd name="connsiteX4" fmla="*/ 7021902 w 7191554"/>
                <a:gd name="connsiteY4" fmla="*/ 129396 h 957532"/>
                <a:gd name="connsiteX0" fmla="*/ 0 w 7495146"/>
                <a:gd name="connsiteY0" fmla="*/ 543464 h 957532"/>
                <a:gd name="connsiteX1" fmla="*/ 2760453 w 7495146"/>
                <a:gd name="connsiteY1" fmla="*/ 888521 h 957532"/>
                <a:gd name="connsiteX2" fmla="*/ 5796951 w 7495146"/>
                <a:gd name="connsiteY2" fmla="*/ 129396 h 957532"/>
                <a:gd name="connsiteX3" fmla="*/ 6987396 w 7495146"/>
                <a:gd name="connsiteY3" fmla="*/ 112143 h 957532"/>
                <a:gd name="connsiteX4" fmla="*/ 7410320 w 7495146"/>
                <a:gd name="connsiteY4" fmla="*/ 609339 h 957532"/>
                <a:gd name="connsiteX0" fmla="*/ 0 w 7959974"/>
                <a:gd name="connsiteY0" fmla="*/ 543464 h 957532"/>
                <a:gd name="connsiteX1" fmla="*/ 2760453 w 7959974"/>
                <a:gd name="connsiteY1" fmla="*/ 888521 h 957532"/>
                <a:gd name="connsiteX2" fmla="*/ 5796951 w 7959974"/>
                <a:gd name="connsiteY2" fmla="*/ 129396 h 957532"/>
                <a:gd name="connsiteX3" fmla="*/ 6987396 w 7959974"/>
                <a:gd name="connsiteY3" fmla="*/ 112143 h 957532"/>
                <a:gd name="connsiteX4" fmla="*/ 7875148 w 7959974"/>
                <a:gd name="connsiteY4" fmla="*/ 558560 h 95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9974" h="957532">
                  <a:moveTo>
                    <a:pt x="0" y="543464"/>
                  </a:moveTo>
                  <a:cubicBezTo>
                    <a:pt x="897147" y="750498"/>
                    <a:pt x="1794295" y="957532"/>
                    <a:pt x="2760453" y="888521"/>
                  </a:cubicBezTo>
                  <a:cubicBezTo>
                    <a:pt x="3726612" y="819510"/>
                    <a:pt x="5092461" y="258792"/>
                    <a:pt x="5796951" y="129396"/>
                  </a:cubicBezTo>
                  <a:cubicBezTo>
                    <a:pt x="6501442" y="0"/>
                    <a:pt x="6641030" y="40616"/>
                    <a:pt x="6987396" y="112143"/>
                  </a:cubicBezTo>
                  <a:cubicBezTo>
                    <a:pt x="7333762" y="183670"/>
                    <a:pt x="7959974" y="549933"/>
                    <a:pt x="7875148" y="558560"/>
                  </a:cubicBezTo>
                </a:path>
              </a:pathLst>
            </a:custGeom>
            <a:noFill/>
            <a:ln w="336550" cap="flat">
              <a:solidFill>
                <a:srgbClr val="DDA415"/>
              </a:solidFill>
              <a:miter lim="800000"/>
            </a:ln>
            <a:effectLst/>
          </p:spPr>
          <p:style>
            <a:lnRef idx="3">
              <a:schemeClr val="accent6"/>
            </a:lnRef>
            <a:fillRef idx="0">
              <a:schemeClr val="accent6"/>
            </a:fillRef>
            <a:effectRef idx="2">
              <a:schemeClr val="accent6"/>
            </a:effectRef>
            <a:fontRef idx="minor">
              <a:schemeClr val="tx1"/>
            </a:fontRef>
          </p:style>
          <p:txBody>
            <a:bodyPr rtlCol="0" anchor="ctr"/>
            <a:lstStyle/>
            <a:p>
              <a:pPr algn="ctr"/>
              <a:endParaRPr lang="en-CA"/>
            </a:p>
          </p:txBody>
        </p:sp>
        <p:sp>
          <p:nvSpPr>
            <p:cNvPr id="7" name="Rounded Rectangle 6"/>
            <p:cNvSpPr/>
            <p:nvPr/>
          </p:nvSpPr>
          <p:spPr>
            <a:xfrm rot="21067172">
              <a:off x="5407483" y="5886038"/>
              <a:ext cx="4210104" cy="565709"/>
            </a:xfrm>
            <a:prstGeom prst="roundRect">
              <a:avLst/>
            </a:prstGeom>
            <a:solidFill>
              <a:srgbClr val="DDA415"/>
            </a:solidFill>
            <a:ln>
              <a:solidFill>
                <a:srgbClr val="DDA4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reeform 7"/>
            <p:cNvSpPr/>
            <p:nvPr/>
          </p:nvSpPr>
          <p:spPr>
            <a:xfrm>
              <a:off x="-252536" y="5589240"/>
              <a:ext cx="10320000" cy="641784"/>
            </a:xfrm>
            <a:custGeom>
              <a:avLst/>
              <a:gdLst>
                <a:gd name="connsiteX0" fmla="*/ 0 w 7191554"/>
                <a:gd name="connsiteY0" fmla="*/ 543464 h 957532"/>
                <a:gd name="connsiteX1" fmla="*/ 2760453 w 7191554"/>
                <a:gd name="connsiteY1" fmla="*/ 888521 h 957532"/>
                <a:gd name="connsiteX2" fmla="*/ 5796951 w 7191554"/>
                <a:gd name="connsiteY2" fmla="*/ 129396 h 957532"/>
                <a:gd name="connsiteX3" fmla="*/ 6987396 w 7191554"/>
                <a:gd name="connsiteY3" fmla="*/ 112143 h 957532"/>
                <a:gd name="connsiteX4" fmla="*/ 7021902 w 7191554"/>
                <a:gd name="connsiteY4" fmla="*/ 129396 h 957532"/>
                <a:gd name="connsiteX0" fmla="*/ 0 w 7495146"/>
                <a:gd name="connsiteY0" fmla="*/ 543464 h 957532"/>
                <a:gd name="connsiteX1" fmla="*/ 2760453 w 7495146"/>
                <a:gd name="connsiteY1" fmla="*/ 888521 h 957532"/>
                <a:gd name="connsiteX2" fmla="*/ 5796951 w 7495146"/>
                <a:gd name="connsiteY2" fmla="*/ 129396 h 957532"/>
                <a:gd name="connsiteX3" fmla="*/ 6987396 w 7495146"/>
                <a:gd name="connsiteY3" fmla="*/ 112143 h 957532"/>
                <a:gd name="connsiteX4" fmla="*/ 7410320 w 7495146"/>
                <a:gd name="connsiteY4" fmla="*/ 609339 h 957532"/>
                <a:gd name="connsiteX0" fmla="*/ 0 w 7959974"/>
                <a:gd name="connsiteY0" fmla="*/ 543464 h 957532"/>
                <a:gd name="connsiteX1" fmla="*/ 2760453 w 7959974"/>
                <a:gd name="connsiteY1" fmla="*/ 888521 h 957532"/>
                <a:gd name="connsiteX2" fmla="*/ 5796951 w 7959974"/>
                <a:gd name="connsiteY2" fmla="*/ 129396 h 957532"/>
                <a:gd name="connsiteX3" fmla="*/ 6987396 w 7959974"/>
                <a:gd name="connsiteY3" fmla="*/ 112143 h 957532"/>
                <a:gd name="connsiteX4" fmla="*/ 7875148 w 7959974"/>
                <a:gd name="connsiteY4" fmla="*/ 558560 h 95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9974" h="957532">
                  <a:moveTo>
                    <a:pt x="0" y="543464"/>
                  </a:moveTo>
                  <a:cubicBezTo>
                    <a:pt x="897147" y="750498"/>
                    <a:pt x="1794295" y="957532"/>
                    <a:pt x="2760453" y="888521"/>
                  </a:cubicBezTo>
                  <a:cubicBezTo>
                    <a:pt x="3726612" y="819510"/>
                    <a:pt x="5092461" y="258792"/>
                    <a:pt x="5796951" y="129396"/>
                  </a:cubicBezTo>
                  <a:cubicBezTo>
                    <a:pt x="6501442" y="0"/>
                    <a:pt x="6641030" y="40616"/>
                    <a:pt x="6987396" y="112143"/>
                  </a:cubicBezTo>
                  <a:cubicBezTo>
                    <a:pt x="7333762" y="183670"/>
                    <a:pt x="7959974" y="549933"/>
                    <a:pt x="7875148" y="558560"/>
                  </a:cubicBezTo>
                </a:path>
              </a:pathLst>
            </a:custGeom>
            <a:noFill/>
            <a:ln w="238125" cap="flat" cmpd="sng">
              <a:solidFill>
                <a:srgbClr val="01ABA4"/>
              </a:solidFill>
              <a:miter lim="800000"/>
            </a:ln>
            <a:effectLst/>
          </p:spPr>
          <p:style>
            <a:lnRef idx="3">
              <a:schemeClr val="accent6"/>
            </a:lnRef>
            <a:fillRef idx="0">
              <a:schemeClr val="accent6"/>
            </a:fillRef>
            <a:effectRef idx="2">
              <a:schemeClr val="accent6"/>
            </a:effectRef>
            <a:fontRef idx="minor">
              <a:schemeClr val="tx1"/>
            </a:fontRef>
          </p:style>
          <p:txBody>
            <a:bodyPr rtlCol="0" anchor="ctr"/>
            <a:lstStyle/>
            <a:p>
              <a:pPr algn="ctr"/>
              <a:endParaRPr lang="en-CA"/>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Communities</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0707109"/>
              </p:ext>
            </p:extLst>
          </p:nvPr>
        </p:nvGraphicFramePr>
        <p:xfrm>
          <a:off x="457200" y="12192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884763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19" y="6192688"/>
            <a:ext cx="9361040" cy="665312"/>
          </a:xfrm>
          <a:prstGeom prst="rect">
            <a:avLst/>
          </a:prstGeom>
          <a:solidFill>
            <a:srgbClr val="DDA4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Freeform 4"/>
          <p:cNvSpPr/>
          <p:nvPr/>
        </p:nvSpPr>
        <p:spPr>
          <a:xfrm>
            <a:off x="-334576" y="5706634"/>
            <a:ext cx="10320000" cy="648072"/>
          </a:xfrm>
          <a:custGeom>
            <a:avLst/>
            <a:gdLst>
              <a:gd name="connsiteX0" fmla="*/ 0 w 7191554"/>
              <a:gd name="connsiteY0" fmla="*/ 543464 h 957532"/>
              <a:gd name="connsiteX1" fmla="*/ 2760453 w 7191554"/>
              <a:gd name="connsiteY1" fmla="*/ 888521 h 957532"/>
              <a:gd name="connsiteX2" fmla="*/ 5796951 w 7191554"/>
              <a:gd name="connsiteY2" fmla="*/ 129396 h 957532"/>
              <a:gd name="connsiteX3" fmla="*/ 6987396 w 7191554"/>
              <a:gd name="connsiteY3" fmla="*/ 112143 h 957532"/>
              <a:gd name="connsiteX4" fmla="*/ 7021902 w 7191554"/>
              <a:gd name="connsiteY4" fmla="*/ 129396 h 957532"/>
              <a:gd name="connsiteX0" fmla="*/ 0 w 7495146"/>
              <a:gd name="connsiteY0" fmla="*/ 543464 h 957532"/>
              <a:gd name="connsiteX1" fmla="*/ 2760453 w 7495146"/>
              <a:gd name="connsiteY1" fmla="*/ 888521 h 957532"/>
              <a:gd name="connsiteX2" fmla="*/ 5796951 w 7495146"/>
              <a:gd name="connsiteY2" fmla="*/ 129396 h 957532"/>
              <a:gd name="connsiteX3" fmla="*/ 6987396 w 7495146"/>
              <a:gd name="connsiteY3" fmla="*/ 112143 h 957532"/>
              <a:gd name="connsiteX4" fmla="*/ 7410320 w 7495146"/>
              <a:gd name="connsiteY4" fmla="*/ 609339 h 957532"/>
              <a:gd name="connsiteX0" fmla="*/ 0 w 7959974"/>
              <a:gd name="connsiteY0" fmla="*/ 543464 h 957532"/>
              <a:gd name="connsiteX1" fmla="*/ 2760453 w 7959974"/>
              <a:gd name="connsiteY1" fmla="*/ 888521 h 957532"/>
              <a:gd name="connsiteX2" fmla="*/ 5796951 w 7959974"/>
              <a:gd name="connsiteY2" fmla="*/ 129396 h 957532"/>
              <a:gd name="connsiteX3" fmla="*/ 6987396 w 7959974"/>
              <a:gd name="connsiteY3" fmla="*/ 112143 h 957532"/>
              <a:gd name="connsiteX4" fmla="*/ 7875148 w 7959974"/>
              <a:gd name="connsiteY4" fmla="*/ 558560 h 95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9974" h="957532">
                <a:moveTo>
                  <a:pt x="0" y="543464"/>
                </a:moveTo>
                <a:cubicBezTo>
                  <a:pt x="897147" y="750498"/>
                  <a:pt x="1794295" y="957532"/>
                  <a:pt x="2760453" y="888521"/>
                </a:cubicBezTo>
                <a:cubicBezTo>
                  <a:pt x="3726612" y="819510"/>
                  <a:pt x="5092461" y="258792"/>
                  <a:pt x="5796951" y="129396"/>
                </a:cubicBezTo>
                <a:cubicBezTo>
                  <a:pt x="6501442" y="0"/>
                  <a:pt x="6641030" y="40616"/>
                  <a:pt x="6987396" y="112143"/>
                </a:cubicBezTo>
                <a:cubicBezTo>
                  <a:pt x="7333762" y="183670"/>
                  <a:pt x="7959974" y="549933"/>
                  <a:pt x="7875148" y="558560"/>
                </a:cubicBezTo>
              </a:path>
            </a:pathLst>
          </a:custGeom>
          <a:noFill/>
          <a:ln w="336550" cap="flat">
            <a:solidFill>
              <a:srgbClr val="DDA415"/>
            </a:solidFill>
            <a:miter lim="800000"/>
          </a:ln>
          <a:effectLst/>
        </p:spPr>
        <p:style>
          <a:lnRef idx="3">
            <a:schemeClr val="accent6"/>
          </a:lnRef>
          <a:fillRef idx="0">
            <a:schemeClr val="accent6"/>
          </a:fillRef>
          <a:effectRef idx="2">
            <a:schemeClr val="accent6"/>
          </a:effectRef>
          <a:fontRef idx="minor">
            <a:schemeClr val="tx1"/>
          </a:fontRef>
        </p:style>
        <p:txBody>
          <a:bodyPr rtlCol="0" anchor="ctr"/>
          <a:lstStyle/>
          <a:p>
            <a:pPr algn="ctr"/>
            <a:endParaRPr lang="en-CA"/>
          </a:p>
        </p:txBody>
      </p:sp>
      <p:sp>
        <p:nvSpPr>
          <p:cNvPr id="6" name="Rounded Rectangle 5"/>
          <p:cNvSpPr/>
          <p:nvPr/>
        </p:nvSpPr>
        <p:spPr>
          <a:xfrm rot="21067172">
            <a:off x="5407483" y="5886038"/>
            <a:ext cx="4210104" cy="565709"/>
          </a:xfrm>
          <a:prstGeom prst="roundRect">
            <a:avLst/>
          </a:prstGeom>
          <a:solidFill>
            <a:srgbClr val="DDA415"/>
          </a:solidFill>
          <a:ln>
            <a:solidFill>
              <a:srgbClr val="DDA4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Freeform 6"/>
          <p:cNvSpPr/>
          <p:nvPr/>
        </p:nvSpPr>
        <p:spPr>
          <a:xfrm>
            <a:off x="-252536" y="5589240"/>
            <a:ext cx="10320000" cy="641784"/>
          </a:xfrm>
          <a:custGeom>
            <a:avLst/>
            <a:gdLst>
              <a:gd name="connsiteX0" fmla="*/ 0 w 7191554"/>
              <a:gd name="connsiteY0" fmla="*/ 543464 h 957532"/>
              <a:gd name="connsiteX1" fmla="*/ 2760453 w 7191554"/>
              <a:gd name="connsiteY1" fmla="*/ 888521 h 957532"/>
              <a:gd name="connsiteX2" fmla="*/ 5796951 w 7191554"/>
              <a:gd name="connsiteY2" fmla="*/ 129396 h 957532"/>
              <a:gd name="connsiteX3" fmla="*/ 6987396 w 7191554"/>
              <a:gd name="connsiteY3" fmla="*/ 112143 h 957532"/>
              <a:gd name="connsiteX4" fmla="*/ 7021902 w 7191554"/>
              <a:gd name="connsiteY4" fmla="*/ 129396 h 957532"/>
              <a:gd name="connsiteX0" fmla="*/ 0 w 7495146"/>
              <a:gd name="connsiteY0" fmla="*/ 543464 h 957532"/>
              <a:gd name="connsiteX1" fmla="*/ 2760453 w 7495146"/>
              <a:gd name="connsiteY1" fmla="*/ 888521 h 957532"/>
              <a:gd name="connsiteX2" fmla="*/ 5796951 w 7495146"/>
              <a:gd name="connsiteY2" fmla="*/ 129396 h 957532"/>
              <a:gd name="connsiteX3" fmla="*/ 6987396 w 7495146"/>
              <a:gd name="connsiteY3" fmla="*/ 112143 h 957532"/>
              <a:gd name="connsiteX4" fmla="*/ 7410320 w 7495146"/>
              <a:gd name="connsiteY4" fmla="*/ 609339 h 957532"/>
              <a:gd name="connsiteX0" fmla="*/ 0 w 7959974"/>
              <a:gd name="connsiteY0" fmla="*/ 543464 h 957532"/>
              <a:gd name="connsiteX1" fmla="*/ 2760453 w 7959974"/>
              <a:gd name="connsiteY1" fmla="*/ 888521 h 957532"/>
              <a:gd name="connsiteX2" fmla="*/ 5796951 w 7959974"/>
              <a:gd name="connsiteY2" fmla="*/ 129396 h 957532"/>
              <a:gd name="connsiteX3" fmla="*/ 6987396 w 7959974"/>
              <a:gd name="connsiteY3" fmla="*/ 112143 h 957532"/>
              <a:gd name="connsiteX4" fmla="*/ 7875148 w 7959974"/>
              <a:gd name="connsiteY4" fmla="*/ 558560 h 95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9974" h="957532">
                <a:moveTo>
                  <a:pt x="0" y="543464"/>
                </a:moveTo>
                <a:cubicBezTo>
                  <a:pt x="897147" y="750498"/>
                  <a:pt x="1794295" y="957532"/>
                  <a:pt x="2760453" y="888521"/>
                </a:cubicBezTo>
                <a:cubicBezTo>
                  <a:pt x="3726612" y="819510"/>
                  <a:pt x="5092461" y="258792"/>
                  <a:pt x="5796951" y="129396"/>
                </a:cubicBezTo>
                <a:cubicBezTo>
                  <a:pt x="6501442" y="0"/>
                  <a:pt x="6641030" y="40616"/>
                  <a:pt x="6987396" y="112143"/>
                </a:cubicBezTo>
                <a:cubicBezTo>
                  <a:pt x="7333762" y="183670"/>
                  <a:pt x="7959974" y="549933"/>
                  <a:pt x="7875148" y="558560"/>
                </a:cubicBezTo>
              </a:path>
            </a:pathLst>
          </a:custGeom>
          <a:noFill/>
          <a:ln w="238125" cap="flat" cmpd="sng">
            <a:solidFill>
              <a:srgbClr val="01ABA4"/>
            </a:solidFill>
            <a:miter lim="800000"/>
          </a:ln>
          <a:effectLst/>
        </p:spPr>
        <p:style>
          <a:lnRef idx="3">
            <a:schemeClr val="accent6"/>
          </a:lnRef>
          <a:fillRef idx="0">
            <a:schemeClr val="accent6"/>
          </a:fillRef>
          <a:effectRef idx="2">
            <a:schemeClr val="accent6"/>
          </a:effectRef>
          <a:fontRef idx="minor">
            <a:schemeClr val="tx1"/>
          </a:fontRef>
        </p:style>
        <p:txBody>
          <a:bodyPr rtlCol="0" anchor="ctr"/>
          <a:lstStyle/>
          <a:p>
            <a:pPr algn="ctr"/>
            <a:endParaRPr lang="en-CA"/>
          </a:p>
        </p:txBody>
      </p:sp>
      <p:sp>
        <p:nvSpPr>
          <p:cNvPr id="8" name="TextBox 7"/>
          <p:cNvSpPr txBox="1"/>
          <p:nvPr/>
        </p:nvSpPr>
        <p:spPr>
          <a:xfrm>
            <a:off x="152400" y="404668"/>
            <a:ext cx="8839199" cy="769441"/>
          </a:xfrm>
          <a:prstGeom prst="rect">
            <a:avLst/>
          </a:prstGeom>
          <a:noFill/>
        </p:spPr>
        <p:txBody>
          <a:bodyPr wrap="square" rtlCol="0">
            <a:spAutoFit/>
          </a:bodyPr>
          <a:lstStyle/>
          <a:p>
            <a:pPr algn="ctr"/>
            <a:r>
              <a:rPr lang="en-CA" sz="4400" b="1" spc="-150" dirty="0" smtClean="0">
                <a:solidFill>
                  <a:schemeClr val="tx1">
                    <a:lumMod val="75000"/>
                    <a:lumOff val="25000"/>
                  </a:schemeClr>
                </a:solidFill>
                <a:latin typeface="Rockwell" pitchFamily="18" charset="0"/>
              </a:rPr>
              <a:t>WHICH  FACTOR  INFLUENCES</a:t>
            </a:r>
            <a:endParaRPr lang="en-CA" sz="4400" b="1" spc="-150" dirty="0">
              <a:solidFill>
                <a:schemeClr val="tx1">
                  <a:lumMod val="75000"/>
                  <a:lumOff val="25000"/>
                </a:schemeClr>
              </a:solidFill>
              <a:latin typeface="Rockwell" pitchFamily="18" charset="0"/>
            </a:endParaRPr>
          </a:p>
        </p:txBody>
      </p:sp>
      <p:sp>
        <p:nvSpPr>
          <p:cNvPr id="9" name="TextBox 8"/>
          <p:cNvSpPr txBox="1"/>
          <p:nvPr/>
        </p:nvSpPr>
        <p:spPr>
          <a:xfrm>
            <a:off x="2267744" y="995244"/>
            <a:ext cx="4752528" cy="1569660"/>
          </a:xfrm>
          <a:prstGeom prst="rect">
            <a:avLst/>
          </a:prstGeom>
          <a:noFill/>
        </p:spPr>
        <p:txBody>
          <a:bodyPr wrap="square" rtlCol="0">
            <a:spAutoFit/>
          </a:bodyPr>
          <a:lstStyle/>
          <a:p>
            <a:r>
              <a:rPr lang="en-CA" sz="9600" b="1" i="1" spc="300" dirty="0" smtClean="0">
                <a:solidFill>
                  <a:srgbClr val="01ABA4"/>
                </a:solidFill>
                <a:latin typeface="Bradley Hand ITC" pitchFamily="66" charset="0"/>
              </a:rPr>
              <a:t>Health?</a:t>
            </a:r>
            <a:endParaRPr lang="en-CA" sz="9600" b="1" i="1" spc="300" dirty="0">
              <a:solidFill>
                <a:srgbClr val="01ABA4"/>
              </a:solidFill>
              <a:latin typeface="Bradley Hand ITC" pitchFamily="66" charset="0"/>
            </a:endParaRPr>
          </a:p>
        </p:txBody>
      </p:sp>
      <p:grpSp>
        <p:nvGrpSpPr>
          <p:cNvPr id="2" name="Group 36"/>
          <p:cNvGrpSpPr/>
          <p:nvPr/>
        </p:nvGrpSpPr>
        <p:grpSpPr>
          <a:xfrm>
            <a:off x="6714031" y="2589680"/>
            <a:ext cx="1080120" cy="1918395"/>
            <a:chOff x="7987680" y="2581870"/>
            <a:chExt cx="1080120" cy="1918395"/>
          </a:xfrm>
        </p:grpSpPr>
        <p:sp>
          <p:nvSpPr>
            <p:cNvPr id="25" name="TextBox 24"/>
            <p:cNvSpPr txBox="1"/>
            <p:nvPr/>
          </p:nvSpPr>
          <p:spPr>
            <a:xfrm>
              <a:off x="7987680" y="2581870"/>
              <a:ext cx="1080120" cy="923330"/>
            </a:xfrm>
            <a:prstGeom prst="rect">
              <a:avLst/>
            </a:prstGeom>
            <a:noFill/>
          </p:spPr>
          <p:txBody>
            <a:bodyPr wrap="square" lIns="0" tIns="0" rIns="0" bIns="0" rtlCol="0" anchor="ctr">
              <a:spAutoFit/>
            </a:bodyPr>
            <a:lstStyle/>
            <a:p>
              <a:pPr algn="ctr"/>
              <a:r>
                <a:rPr lang="en-CA" sz="2000" spc="-150" dirty="0" smtClean="0">
                  <a:solidFill>
                    <a:schemeClr val="tx1">
                      <a:lumMod val="75000"/>
                      <a:lumOff val="25000"/>
                    </a:schemeClr>
                  </a:solidFill>
                  <a:latin typeface="Rockwell" pitchFamily="18" charset="0"/>
                </a:rPr>
                <a:t>ALL OF THE ABOVE</a:t>
              </a:r>
              <a:endParaRPr lang="en-CA" sz="2000" spc="-150" dirty="0">
                <a:solidFill>
                  <a:schemeClr val="tx1">
                    <a:lumMod val="75000"/>
                    <a:lumOff val="25000"/>
                  </a:schemeClr>
                </a:solidFill>
                <a:latin typeface="Rockwell" pitchFamily="18" charset="0"/>
              </a:endParaRPr>
            </a:p>
          </p:txBody>
        </p:sp>
        <p:sp>
          <p:nvSpPr>
            <p:cNvPr id="26" name="TextBox 25"/>
            <p:cNvSpPr txBox="1"/>
            <p:nvPr/>
          </p:nvSpPr>
          <p:spPr>
            <a:xfrm>
              <a:off x="8305800" y="4038600"/>
              <a:ext cx="360040" cy="461665"/>
            </a:xfrm>
            <a:prstGeom prst="rect">
              <a:avLst/>
            </a:prstGeom>
            <a:noFill/>
          </p:spPr>
          <p:txBody>
            <a:bodyPr wrap="square" rtlCol="0">
              <a:spAutoFit/>
            </a:bodyPr>
            <a:lstStyle/>
            <a:p>
              <a:r>
                <a:rPr lang="en-US" sz="2400" b="1" spc="-150" dirty="0">
                  <a:solidFill>
                    <a:srgbClr val="01ABA4"/>
                  </a:solidFill>
                  <a:latin typeface="Rockwell" pitchFamily="18" charset="0"/>
                </a:rPr>
                <a:t>F</a:t>
              </a:r>
              <a:endParaRPr lang="en-CA" sz="2400" b="1" spc="-150" dirty="0">
                <a:solidFill>
                  <a:srgbClr val="01ABA4"/>
                </a:solidFill>
                <a:latin typeface="Rockwell" pitchFamily="18" charset="0"/>
              </a:endParaRPr>
            </a:p>
          </p:txBody>
        </p:sp>
      </p:grpSp>
      <p:pic>
        <p:nvPicPr>
          <p:cNvPr id="10" name="Picture 9" descr="Transportation.png"/>
          <p:cNvPicPr>
            <a:picLocks noChangeAspect="1"/>
          </p:cNvPicPr>
          <p:nvPr/>
        </p:nvPicPr>
        <p:blipFill>
          <a:blip r:embed="rId3" cstate="print">
            <a:grayscl/>
          </a:blip>
          <a:stretch>
            <a:fillRect/>
          </a:stretch>
        </p:blipFill>
        <p:spPr>
          <a:xfrm>
            <a:off x="5467488" y="2404043"/>
            <a:ext cx="991181" cy="1070776"/>
          </a:xfrm>
          <a:prstGeom prst="rect">
            <a:avLst/>
          </a:prstGeom>
          <a:noFill/>
          <a:ln>
            <a:noFill/>
          </a:ln>
        </p:spPr>
      </p:pic>
      <p:pic>
        <p:nvPicPr>
          <p:cNvPr id="11" name="Picture 10" descr="Nutrition_Icon.png"/>
          <p:cNvPicPr>
            <a:picLocks noChangeAspect="1"/>
          </p:cNvPicPr>
          <p:nvPr/>
        </p:nvPicPr>
        <p:blipFill>
          <a:blip r:embed="rId4" cstate="print">
            <a:grayscl/>
          </a:blip>
          <a:stretch>
            <a:fillRect/>
          </a:stretch>
        </p:blipFill>
        <p:spPr>
          <a:xfrm>
            <a:off x="1420952" y="2413840"/>
            <a:ext cx="973043" cy="1051182"/>
          </a:xfrm>
          <a:prstGeom prst="rect">
            <a:avLst/>
          </a:prstGeom>
          <a:noFill/>
          <a:ln>
            <a:noFill/>
          </a:ln>
        </p:spPr>
      </p:pic>
      <p:pic>
        <p:nvPicPr>
          <p:cNvPr id="12" name="Picture 11" descr="Housing.png"/>
          <p:cNvPicPr>
            <a:picLocks noChangeAspect="1"/>
          </p:cNvPicPr>
          <p:nvPr/>
        </p:nvPicPr>
        <p:blipFill>
          <a:blip r:embed="rId5" cstate="print">
            <a:grayscl/>
          </a:blip>
          <a:stretch>
            <a:fillRect/>
          </a:stretch>
        </p:blipFill>
        <p:spPr>
          <a:xfrm>
            <a:off x="4089944" y="2348880"/>
            <a:ext cx="1093307" cy="1181103"/>
          </a:xfrm>
          <a:prstGeom prst="rect">
            <a:avLst/>
          </a:prstGeom>
          <a:noFill/>
          <a:ln>
            <a:noFill/>
          </a:ln>
        </p:spPr>
      </p:pic>
      <p:pic>
        <p:nvPicPr>
          <p:cNvPr id="13" name="Picture 12" descr="Environment.png"/>
          <p:cNvPicPr>
            <a:picLocks noChangeAspect="1"/>
          </p:cNvPicPr>
          <p:nvPr/>
        </p:nvPicPr>
        <p:blipFill>
          <a:blip r:embed="rId6" cstate="print">
            <a:grayscl/>
          </a:blip>
          <a:stretch>
            <a:fillRect/>
          </a:stretch>
        </p:blipFill>
        <p:spPr>
          <a:xfrm>
            <a:off x="2712400" y="2348880"/>
            <a:ext cx="1093307" cy="1181103"/>
          </a:xfrm>
          <a:prstGeom prst="rect">
            <a:avLst/>
          </a:prstGeom>
          <a:noFill/>
          <a:ln>
            <a:noFill/>
          </a:ln>
        </p:spPr>
      </p:pic>
      <p:sp>
        <p:nvSpPr>
          <p:cNvPr id="14" name="TextBox 13"/>
          <p:cNvSpPr txBox="1"/>
          <p:nvPr/>
        </p:nvSpPr>
        <p:spPr>
          <a:xfrm>
            <a:off x="2856416" y="3490582"/>
            <a:ext cx="1205351" cy="238527"/>
          </a:xfrm>
          <a:prstGeom prst="rect">
            <a:avLst/>
          </a:prstGeom>
          <a:noFill/>
        </p:spPr>
        <p:txBody>
          <a:bodyPr wrap="square" lIns="0" tIns="0" rIns="0" bIns="0" rtlCol="0" anchor="ctr">
            <a:spAutoFit/>
          </a:bodyPr>
          <a:lstStyle/>
          <a:p>
            <a:r>
              <a:rPr lang="en-CA" sz="1200" spc="-150" dirty="0" smtClean="0">
                <a:solidFill>
                  <a:schemeClr val="tx1">
                    <a:lumMod val="75000"/>
                    <a:lumOff val="25000"/>
                  </a:schemeClr>
                </a:solidFill>
                <a:latin typeface="Rockwell" pitchFamily="18" charset="0"/>
              </a:rPr>
              <a:t>ENVIRONMENT</a:t>
            </a:r>
            <a:endParaRPr lang="en-CA" sz="1200" spc="-150" dirty="0">
              <a:solidFill>
                <a:schemeClr val="tx1">
                  <a:lumMod val="75000"/>
                  <a:lumOff val="25000"/>
                </a:schemeClr>
              </a:solidFill>
              <a:latin typeface="Rockwell" pitchFamily="18" charset="0"/>
            </a:endParaRPr>
          </a:p>
        </p:txBody>
      </p:sp>
      <p:sp>
        <p:nvSpPr>
          <p:cNvPr id="15" name="TextBox 14"/>
          <p:cNvSpPr txBox="1"/>
          <p:nvPr/>
        </p:nvSpPr>
        <p:spPr>
          <a:xfrm>
            <a:off x="4338259" y="3490582"/>
            <a:ext cx="731620" cy="238527"/>
          </a:xfrm>
          <a:prstGeom prst="rect">
            <a:avLst/>
          </a:prstGeom>
          <a:noFill/>
        </p:spPr>
        <p:txBody>
          <a:bodyPr wrap="square" lIns="0" tIns="0" rIns="0" bIns="0" rtlCol="0" anchor="ctr">
            <a:spAutoFit/>
          </a:bodyPr>
          <a:lstStyle/>
          <a:p>
            <a:r>
              <a:rPr lang="en-CA" sz="1200" spc="-150" dirty="0" smtClean="0">
                <a:solidFill>
                  <a:schemeClr val="tx1">
                    <a:lumMod val="75000"/>
                    <a:lumOff val="25000"/>
                  </a:schemeClr>
                </a:solidFill>
                <a:latin typeface="Rockwell" pitchFamily="18" charset="0"/>
              </a:rPr>
              <a:t>HOUSING</a:t>
            </a:r>
            <a:endParaRPr lang="en-CA" sz="1200" spc="-150" dirty="0">
              <a:solidFill>
                <a:schemeClr val="tx1">
                  <a:lumMod val="75000"/>
                  <a:lumOff val="25000"/>
                </a:schemeClr>
              </a:solidFill>
              <a:latin typeface="Rockwell" pitchFamily="18" charset="0"/>
            </a:endParaRPr>
          </a:p>
        </p:txBody>
      </p:sp>
      <p:sp>
        <p:nvSpPr>
          <p:cNvPr id="16" name="TextBox 15"/>
          <p:cNvSpPr txBox="1"/>
          <p:nvPr/>
        </p:nvSpPr>
        <p:spPr>
          <a:xfrm>
            <a:off x="1416256" y="3490582"/>
            <a:ext cx="1205351" cy="238527"/>
          </a:xfrm>
          <a:prstGeom prst="rect">
            <a:avLst/>
          </a:prstGeom>
          <a:noFill/>
        </p:spPr>
        <p:txBody>
          <a:bodyPr wrap="square" lIns="0" tIns="0" rIns="0" bIns="0" rtlCol="0" anchor="ctr">
            <a:spAutoFit/>
          </a:bodyPr>
          <a:lstStyle/>
          <a:p>
            <a:r>
              <a:rPr lang="en-CA" sz="1200" spc="-150" dirty="0" smtClean="0">
                <a:solidFill>
                  <a:schemeClr val="tx1">
                    <a:lumMod val="75000"/>
                    <a:lumOff val="25000"/>
                  </a:schemeClr>
                </a:solidFill>
                <a:latin typeface="Rockwell" pitchFamily="18" charset="0"/>
              </a:rPr>
              <a:t>FOOD  SYSTEMS</a:t>
            </a:r>
            <a:endParaRPr lang="en-CA" sz="1200" spc="-150" dirty="0">
              <a:solidFill>
                <a:schemeClr val="tx1">
                  <a:lumMod val="75000"/>
                  <a:lumOff val="25000"/>
                </a:schemeClr>
              </a:solidFill>
              <a:latin typeface="Rockwell" pitchFamily="18" charset="0"/>
            </a:endParaRPr>
          </a:p>
        </p:txBody>
      </p:sp>
      <p:sp>
        <p:nvSpPr>
          <p:cNvPr id="17" name="TextBox 16"/>
          <p:cNvSpPr txBox="1"/>
          <p:nvPr/>
        </p:nvSpPr>
        <p:spPr>
          <a:xfrm>
            <a:off x="5434615" y="3528429"/>
            <a:ext cx="1291448" cy="238527"/>
          </a:xfrm>
          <a:prstGeom prst="rect">
            <a:avLst/>
          </a:prstGeom>
          <a:noFill/>
        </p:spPr>
        <p:txBody>
          <a:bodyPr wrap="square" lIns="0" tIns="0" rIns="0" bIns="0" rtlCol="0" anchor="ctr">
            <a:spAutoFit/>
          </a:bodyPr>
          <a:lstStyle/>
          <a:p>
            <a:r>
              <a:rPr lang="en-CA" sz="1200" spc="-150" dirty="0" smtClean="0">
                <a:solidFill>
                  <a:schemeClr val="tx1">
                    <a:lumMod val="75000"/>
                    <a:lumOff val="25000"/>
                  </a:schemeClr>
                </a:solidFill>
                <a:latin typeface="Rockwell" pitchFamily="18" charset="0"/>
              </a:rPr>
              <a:t>TRANSPORTATION</a:t>
            </a:r>
            <a:endParaRPr lang="en-CA" sz="1200" spc="-150" dirty="0">
              <a:solidFill>
                <a:schemeClr val="tx1">
                  <a:lumMod val="75000"/>
                  <a:lumOff val="25000"/>
                </a:schemeClr>
              </a:solidFill>
              <a:latin typeface="Rockwell" pitchFamily="18" charset="0"/>
            </a:endParaRPr>
          </a:p>
        </p:txBody>
      </p:sp>
      <p:sp>
        <p:nvSpPr>
          <p:cNvPr id="18" name="TextBox 17"/>
          <p:cNvSpPr txBox="1"/>
          <p:nvPr/>
        </p:nvSpPr>
        <p:spPr>
          <a:xfrm>
            <a:off x="76200" y="3429000"/>
            <a:ext cx="1105247" cy="715581"/>
          </a:xfrm>
          <a:prstGeom prst="rect">
            <a:avLst/>
          </a:prstGeom>
          <a:noFill/>
        </p:spPr>
        <p:txBody>
          <a:bodyPr wrap="square" lIns="0" tIns="0" rIns="0" bIns="0" rtlCol="0" anchor="ctr">
            <a:spAutoFit/>
          </a:bodyPr>
          <a:lstStyle/>
          <a:p>
            <a:pPr algn="ctr"/>
            <a:r>
              <a:rPr lang="en-CA" sz="1200" spc="-150" dirty="0" smtClean="0">
                <a:solidFill>
                  <a:schemeClr val="tx1">
                    <a:lumMod val="75000"/>
                    <a:lumOff val="25000"/>
                  </a:schemeClr>
                </a:solidFill>
                <a:latin typeface="Rockwell" pitchFamily="18" charset="0"/>
              </a:rPr>
              <a:t>INCOME  AND EMPLOYMENT SECURITY</a:t>
            </a:r>
            <a:endParaRPr lang="en-CA" sz="1200" spc="-150" dirty="0">
              <a:solidFill>
                <a:schemeClr val="tx1">
                  <a:lumMod val="75000"/>
                  <a:lumOff val="25000"/>
                </a:schemeClr>
              </a:solidFill>
              <a:latin typeface="Rockwell" pitchFamily="18" charset="0"/>
            </a:endParaRPr>
          </a:p>
        </p:txBody>
      </p:sp>
      <p:sp>
        <p:nvSpPr>
          <p:cNvPr id="19" name="TextBox 18"/>
          <p:cNvSpPr txBox="1"/>
          <p:nvPr/>
        </p:nvSpPr>
        <p:spPr>
          <a:xfrm>
            <a:off x="387794" y="4064319"/>
            <a:ext cx="430483" cy="516809"/>
          </a:xfrm>
          <a:prstGeom prst="rect">
            <a:avLst/>
          </a:prstGeom>
          <a:noFill/>
        </p:spPr>
        <p:txBody>
          <a:bodyPr wrap="square" rtlCol="0">
            <a:spAutoFit/>
          </a:bodyPr>
          <a:lstStyle/>
          <a:p>
            <a:r>
              <a:rPr lang="en-CA" sz="2000" b="1" spc="-150" dirty="0" smtClean="0">
                <a:solidFill>
                  <a:srgbClr val="01ABA4"/>
                </a:solidFill>
                <a:latin typeface="Rockwell" pitchFamily="18" charset="0"/>
              </a:rPr>
              <a:t>A</a:t>
            </a:r>
            <a:endParaRPr lang="en-CA" sz="2000" b="1" spc="-150" dirty="0">
              <a:solidFill>
                <a:srgbClr val="01ABA4"/>
              </a:solidFill>
              <a:latin typeface="Rockwell" pitchFamily="18" charset="0"/>
            </a:endParaRPr>
          </a:p>
        </p:txBody>
      </p:sp>
      <p:sp>
        <p:nvSpPr>
          <p:cNvPr id="20" name="TextBox 19"/>
          <p:cNvSpPr txBox="1"/>
          <p:nvPr/>
        </p:nvSpPr>
        <p:spPr>
          <a:xfrm>
            <a:off x="1679241" y="4064319"/>
            <a:ext cx="430483" cy="516809"/>
          </a:xfrm>
          <a:prstGeom prst="rect">
            <a:avLst/>
          </a:prstGeom>
          <a:noFill/>
        </p:spPr>
        <p:txBody>
          <a:bodyPr wrap="square" rtlCol="0">
            <a:spAutoFit/>
          </a:bodyPr>
          <a:lstStyle/>
          <a:p>
            <a:r>
              <a:rPr lang="en-CA" sz="2000" b="1" spc="-150" dirty="0" smtClean="0">
                <a:solidFill>
                  <a:srgbClr val="01ABA4"/>
                </a:solidFill>
                <a:latin typeface="Rockwell" pitchFamily="18" charset="0"/>
              </a:rPr>
              <a:t>B</a:t>
            </a:r>
            <a:endParaRPr lang="en-CA" sz="2000" b="1" spc="-150" dirty="0">
              <a:solidFill>
                <a:srgbClr val="01ABA4"/>
              </a:solidFill>
              <a:latin typeface="Rockwell" pitchFamily="18" charset="0"/>
            </a:endParaRPr>
          </a:p>
        </p:txBody>
      </p:sp>
      <p:sp>
        <p:nvSpPr>
          <p:cNvPr id="21" name="TextBox 20"/>
          <p:cNvSpPr txBox="1"/>
          <p:nvPr/>
        </p:nvSpPr>
        <p:spPr>
          <a:xfrm>
            <a:off x="3056786" y="4064319"/>
            <a:ext cx="430483" cy="516809"/>
          </a:xfrm>
          <a:prstGeom prst="rect">
            <a:avLst/>
          </a:prstGeom>
          <a:noFill/>
        </p:spPr>
        <p:txBody>
          <a:bodyPr wrap="square" rtlCol="0">
            <a:spAutoFit/>
          </a:bodyPr>
          <a:lstStyle/>
          <a:p>
            <a:r>
              <a:rPr lang="en-CA" sz="2000" b="1" spc="-150" dirty="0" smtClean="0">
                <a:solidFill>
                  <a:srgbClr val="01ABA4"/>
                </a:solidFill>
                <a:latin typeface="Rockwell" pitchFamily="18" charset="0"/>
              </a:rPr>
              <a:t>C</a:t>
            </a:r>
            <a:endParaRPr lang="en-CA" sz="2000" b="1" spc="-150" dirty="0">
              <a:solidFill>
                <a:srgbClr val="01ABA4"/>
              </a:solidFill>
              <a:latin typeface="Rockwell" pitchFamily="18" charset="0"/>
            </a:endParaRPr>
          </a:p>
        </p:txBody>
      </p:sp>
      <p:sp>
        <p:nvSpPr>
          <p:cNvPr id="22" name="TextBox 21"/>
          <p:cNvSpPr txBox="1"/>
          <p:nvPr/>
        </p:nvSpPr>
        <p:spPr>
          <a:xfrm>
            <a:off x="4348234" y="4064319"/>
            <a:ext cx="430483" cy="516809"/>
          </a:xfrm>
          <a:prstGeom prst="rect">
            <a:avLst/>
          </a:prstGeom>
          <a:noFill/>
        </p:spPr>
        <p:txBody>
          <a:bodyPr wrap="square" rtlCol="0">
            <a:spAutoFit/>
          </a:bodyPr>
          <a:lstStyle/>
          <a:p>
            <a:r>
              <a:rPr lang="en-CA" sz="2000" b="1" spc="-150" dirty="0" smtClean="0">
                <a:solidFill>
                  <a:srgbClr val="01ABA4"/>
                </a:solidFill>
                <a:latin typeface="Rockwell" pitchFamily="18" charset="0"/>
              </a:rPr>
              <a:t>D</a:t>
            </a:r>
            <a:endParaRPr lang="en-CA" sz="2000" b="1" spc="-150" dirty="0">
              <a:solidFill>
                <a:srgbClr val="01ABA4"/>
              </a:solidFill>
              <a:latin typeface="Rockwell" pitchFamily="18" charset="0"/>
            </a:endParaRPr>
          </a:p>
        </p:txBody>
      </p:sp>
      <p:sp>
        <p:nvSpPr>
          <p:cNvPr id="23" name="TextBox 22"/>
          <p:cNvSpPr txBox="1"/>
          <p:nvPr/>
        </p:nvSpPr>
        <p:spPr>
          <a:xfrm>
            <a:off x="5725778" y="4064319"/>
            <a:ext cx="430483" cy="516809"/>
          </a:xfrm>
          <a:prstGeom prst="rect">
            <a:avLst/>
          </a:prstGeom>
          <a:noFill/>
        </p:spPr>
        <p:txBody>
          <a:bodyPr wrap="square" rtlCol="0">
            <a:spAutoFit/>
          </a:bodyPr>
          <a:lstStyle/>
          <a:p>
            <a:r>
              <a:rPr lang="en-CA" sz="2000" b="1" spc="-150" dirty="0" smtClean="0">
                <a:solidFill>
                  <a:srgbClr val="01ABA4"/>
                </a:solidFill>
                <a:latin typeface="Rockwell" pitchFamily="18" charset="0"/>
              </a:rPr>
              <a:t>E</a:t>
            </a:r>
            <a:endParaRPr lang="en-CA" sz="2000" b="1" spc="-150" dirty="0">
              <a:solidFill>
                <a:srgbClr val="01ABA4"/>
              </a:solidFill>
              <a:latin typeface="Rockwell" pitchFamily="18" charset="0"/>
            </a:endParaRPr>
          </a:p>
        </p:txBody>
      </p:sp>
      <p:grpSp>
        <p:nvGrpSpPr>
          <p:cNvPr id="3" name="Group 30"/>
          <p:cNvGrpSpPr/>
          <p:nvPr/>
        </p:nvGrpSpPr>
        <p:grpSpPr>
          <a:xfrm>
            <a:off x="215601" y="2441890"/>
            <a:ext cx="947062" cy="1023114"/>
            <a:chOff x="4211960" y="3429000"/>
            <a:chExt cx="792088" cy="792088"/>
          </a:xfrm>
        </p:grpSpPr>
        <p:sp>
          <p:nvSpPr>
            <p:cNvPr id="32" name="Oval 31"/>
            <p:cNvSpPr/>
            <p:nvPr/>
          </p:nvSpPr>
          <p:spPr>
            <a:xfrm>
              <a:off x="4283968" y="3501008"/>
              <a:ext cx="648072" cy="648072"/>
            </a:xfrm>
            <a:prstGeom prst="ellipse">
              <a:avLst/>
            </a:prstGeom>
            <a:solidFill>
              <a:schemeClr val="bg1">
                <a:alpha val="7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3" name="Picture 32" descr="income-icon2.gif"/>
            <p:cNvPicPr>
              <a:picLocks noChangeAspect="1"/>
            </p:cNvPicPr>
            <p:nvPr/>
          </p:nvPicPr>
          <p:blipFill>
            <a:blip r:embed="rId7" cstate="print">
              <a:grayscl/>
              <a:lum bright="-51000" contrast="-54000"/>
            </a:blip>
            <a:stretch>
              <a:fillRect/>
            </a:stretch>
          </p:blipFill>
          <p:spPr>
            <a:xfrm>
              <a:off x="4211960" y="3429000"/>
              <a:ext cx="792088" cy="792088"/>
            </a:xfrm>
            <a:prstGeom prst="rect">
              <a:avLst/>
            </a:prstGeom>
          </p:spPr>
        </p:pic>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19" y="6192688"/>
            <a:ext cx="9361040" cy="665312"/>
          </a:xfrm>
          <a:prstGeom prst="rect">
            <a:avLst/>
          </a:prstGeom>
          <a:solidFill>
            <a:srgbClr val="DDA4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Freeform 4"/>
          <p:cNvSpPr/>
          <p:nvPr/>
        </p:nvSpPr>
        <p:spPr>
          <a:xfrm>
            <a:off x="-334576" y="5706634"/>
            <a:ext cx="10320000" cy="648072"/>
          </a:xfrm>
          <a:custGeom>
            <a:avLst/>
            <a:gdLst>
              <a:gd name="connsiteX0" fmla="*/ 0 w 7191554"/>
              <a:gd name="connsiteY0" fmla="*/ 543464 h 957532"/>
              <a:gd name="connsiteX1" fmla="*/ 2760453 w 7191554"/>
              <a:gd name="connsiteY1" fmla="*/ 888521 h 957532"/>
              <a:gd name="connsiteX2" fmla="*/ 5796951 w 7191554"/>
              <a:gd name="connsiteY2" fmla="*/ 129396 h 957532"/>
              <a:gd name="connsiteX3" fmla="*/ 6987396 w 7191554"/>
              <a:gd name="connsiteY3" fmla="*/ 112143 h 957532"/>
              <a:gd name="connsiteX4" fmla="*/ 7021902 w 7191554"/>
              <a:gd name="connsiteY4" fmla="*/ 129396 h 957532"/>
              <a:gd name="connsiteX0" fmla="*/ 0 w 7495146"/>
              <a:gd name="connsiteY0" fmla="*/ 543464 h 957532"/>
              <a:gd name="connsiteX1" fmla="*/ 2760453 w 7495146"/>
              <a:gd name="connsiteY1" fmla="*/ 888521 h 957532"/>
              <a:gd name="connsiteX2" fmla="*/ 5796951 w 7495146"/>
              <a:gd name="connsiteY2" fmla="*/ 129396 h 957532"/>
              <a:gd name="connsiteX3" fmla="*/ 6987396 w 7495146"/>
              <a:gd name="connsiteY3" fmla="*/ 112143 h 957532"/>
              <a:gd name="connsiteX4" fmla="*/ 7410320 w 7495146"/>
              <a:gd name="connsiteY4" fmla="*/ 609339 h 957532"/>
              <a:gd name="connsiteX0" fmla="*/ 0 w 7959974"/>
              <a:gd name="connsiteY0" fmla="*/ 543464 h 957532"/>
              <a:gd name="connsiteX1" fmla="*/ 2760453 w 7959974"/>
              <a:gd name="connsiteY1" fmla="*/ 888521 h 957532"/>
              <a:gd name="connsiteX2" fmla="*/ 5796951 w 7959974"/>
              <a:gd name="connsiteY2" fmla="*/ 129396 h 957532"/>
              <a:gd name="connsiteX3" fmla="*/ 6987396 w 7959974"/>
              <a:gd name="connsiteY3" fmla="*/ 112143 h 957532"/>
              <a:gd name="connsiteX4" fmla="*/ 7875148 w 7959974"/>
              <a:gd name="connsiteY4" fmla="*/ 558560 h 95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9974" h="957532">
                <a:moveTo>
                  <a:pt x="0" y="543464"/>
                </a:moveTo>
                <a:cubicBezTo>
                  <a:pt x="897147" y="750498"/>
                  <a:pt x="1794295" y="957532"/>
                  <a:pt x="2760453" y="888521"/>
                </a:cubicBezTo>
                <a:cubicBezTo>
                  <a:pt x="3726612" y="819510"/>
                  <a:pt x="5092461" y="258792"/>
                  <a:pt x="5796951" y="129396"/>
                </a:cubicBezTo>
                <a:cubicBezTo>
                  <a:pt x="6501442" y="0"/>
                  <a:pt x="6641030" y="40616"/>
                  <a:pt x="6987396" y="112143"/>
                </a:cubicBezTo>
                <a:cubicBezTo>
                  <a:pt x="7333762" y="183670"/>
                  <a:pt x="7959974" y="549933"/>
                  <a:pt x="7875148" y="558560"/>
                </a:cubicBezTo>
              </a:path>
            </a:pathLst>
          </a:custGeom>
          <a:noFill/>
          <a:ln w="336550" cap="flat">
            <a:solidFill>
              <a:srgbClr val="DDA415"/>
            </a:solidFill>
            <a:miter lim="800000"/>
          </a:ln>
          <a:effectLst/>
        </p:spPr>
        <p:style>
          <a:lnRef idx="3">
            <a:schemeClr val="accent6"/>
          </a:lnRef>
          <a:fillRef idx="0">
            <a:schemeClr val="accent6"/>
          </a:fillRef>
          <a:effectRef idx="2">
            <a:schemeClr val="accent6"/>
          </a:effectRef>
          <a:fontRef idx="minor">
            <a:schemeClr val="tx1"/>
          </a:fontRef>
        </p:style>
        <p:txBody>
          <a:bodyPr rtlCol="0" anchor="ctr"/>
          <a:lstStyle/>
          <a:p>
            <a:pPr algn="ctr"/>
            <a:endParaRPr lang="en-CA"/>
          </a:p>
        </p:txBody>
      </p:sp>
      <p:sp>
        <p:nvSpPr>
          <p:cNvPr id="6" name="Rounded Rectangle 5"/>
          <p:cNvSpPr/>
          <p:nvPr/>
        </p:nvSpPr>
        <p:spPr>
          <a:xfrm rot="21067172">
            <a:off x="5407483" y="5886038"/>
            <a:ext cx="4210104" cy="565709"/>
          </a:xfrm>
          <a:prstGeom prst="roundRect">
            <a:avLst/>
          </a:prstGeom>
          <a:solidFill>
            <a:srgbClr val="DDA415"/>
          </a:solidFill>
          <a:ln>
            <a:solidFill>
              <a:srgbClr val="DDA4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Freeform 6"/>
          <p:cNvSpPr/>
          <p:nvPr/>
        </p:nvSpPr>
        <p:spPr>
          <a:xfrm>
            <a:off x="-252536" y="5589240"/>
            <a:ext cx="10320000" cy="641784"/>
          </a:xfrm>
          <a:custGeom>
            <a:avLst/>
            <a:gdLst>
              <a:gd name="connsiteX0" fmla="*/ 0 w 7191554"/>
              <a:gd name="connsiteY0" fmla="*/ 543464 h 957532"/>
              <a:gd name="connsiteX1" fmla="*/ 2760453 w 7191554"/>
              <a:gd name="connsiteY1" fmla="*/ 888521 h 957532"/>
              <a:gd name="connsiteX2" fmla="*/ 5796951 w 7191554"/>
              <a:gd name="connsiteY2" fmla="*/ 129396 h 957532"/>
              <a:gd name="connsiteX3" fmla="*/ 6987396 w 7191554"/>
              <a:gd name="connsiteY3" fmla="*/ 112143 h 957532"/>
              <a:gd name="connsiteX4" fmla="*/ 7021902 w 7191554"/>
              <a:gd name="connsiteY4" fmla="*/ 129396 h 957532"/>
              <a:gd name="connsiteX0" fmla="*/ 0 w 7495146"/>
              <a:gd name="connsiteY0" fmla="*/ 543464 h 957532"/>
              <a:gd name="connsiteX1" fmla="*/ 2760453 w 7495146"/>
              <a:gd name="connsiteY1" fmla="*/ 888521 h 957532"/>
              <a:gd name="connsiteX2" fmla="*/ 5796951 w 7495146"/>
              <a:gd name="connsiteY2" fmla="*/ 129396 h 957532"/>
              <a:gd name="connsiteX3" fmla="*/ 6987396 w 7495146"/>
              <a:gd name="connsiteY3" fmla="*/ 112143 h 957532"/>
              <a:gd name="connsiteX4" fmla="*/ 7410320 w 7495146"/>
              <a:gd name="connsiteY4" fmla="*/ 609339 h 957532"/>
              <a:gd name="connsiteX0" fmla="*/ 0 w 7959974"/>
              <a:gd name="connsiteY0" fmla="*/ 543464 h 957532"/>
              <a:gd name="connsiteX1" fmla="*/ 2760453 w 7959974"/>
              <a:gd name="connsiteY1" fmla="*/ 888521 h 957532"/>
              <a:gd name="connsiteX2" fmla="*/ 5796951 w 7959974"/>
              <a:gd name="connsiteY2" fmla="*/ 129396 h 957532"/>
              <a:gd name="connsiteX3" fmla="*/ 6987396 w 7959974"/>
              <a:gd name="connsiteY3" fmla="*/ 112143 h 957532"/>
              <a:gd name="connsiteX4" fmla="*/ 7875148 w 7959974"/>
              <a:gd name="connsiteY4" fmla="*/ 558560 h 95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9974" h="957532">
                <a:moveTo>
                  <a:pt x="0" y="543464"/>
                </a:moveTo>
                <a:cubicBezTo>
                  <a:pt x="897147" y="750498"/>
                  <a:pt x="1794295" y="957532"/>
                  <a:pt x="2760453" y="888521"/>
                </a:cubicBezTo>
                <a:cubicBezTo>
                  <a:pt x="3726612" y="819510"/>
                  <a:pt x="5092461" y="258792"/>
                  <a:pt x="5796951" y="129396"/>
                </a:cubicBezTo>
                <a:cubicBezTo>
                  <a:pt x="6501442" y="0"/>
                  <a:pt x="6641030" y="40616"/>
                  <a:pt x="6987396" y="112143"/>
                </a:cubicBezTo>
                <a:cubicBezTo>
                  <a:pt x="7333762" y="183670"/>
                  <a:pt x="7959974" y="549933"/>
                  <a:pt x="7875148" y="558560"/>
                </a:cubicBezTo>
              </a:path>
            </a:pathLst>
          </a:custGeom>
          <a:noFill/>
          <a:ln w="238125" cap="flat" cmpd="sng">
            <a:solidFill>
              <a:srgbClr val="01ABA4"/>
            </a:solidFill>
            <a:miter lim="800000"/>
          </a:ln>
          <a:effectLst/>
        </p:spPr>
        <p:style>
          <a:lnRef idx="3">
            <a:schemeClr val="accent6"/>
          </a:lnRef>
          <a:fillRef idx="0">
            <a:schemeClr val="accent6"/>
          </a:fillRef>
          <a:effectRef idx="2">
            <a:schemeClr val="accent6"/>
          </a:effectRef>
          <a:fontRef idx="minor">
            <a:schemeClr val="tx1"/>
          </a:fontRef>
        </p:style>
        <p:txBody>
          <a:bodyPr rtlCol="0" anchor="ctr"/>
          <a:lstStyle/>
          <a:p>
            <a:pPr algn="ctr"/>
            <a:endParaRPr lang="en-CA"/>
          </a:p>
        </p:txBody>
      </p:sp>
      <p:sp>
        <p:nvSpPr>
          <p:cNvPr id="8" name="TextBox 7"/>
          <p:cNvSpPr txBox="1"/>
          <p:nvPr/>
        </p:nvSpPr>
        <p:spPr>
          <a:xfrm>
            <a:off x="152400" y="404668"/>
            <a:ext cx="8839199" cy="769441"/>
          </a:xfrm>
          <a:prstGeom prst="rect">
            <a:avLst/>
          </a:prstGeom>
          <a:noFill/>
        </p:spPr>
        <p:txBody>
          <a:bodyPr wrap="square" rtlCol="0">
            <a:spAutoFit/>
          </a:bodyPr>
          <a:lstStyle/>
          <a:p>
            <a:pPr algn="ctr"/>
            <a:r>
              <a:rPr lang="en-CA" sz="4400" b="1" spc="-150" dirty="0" smtClean="0">
                <a:solidFill>
                  <a:schemeClr val="tx1">
                    <a:lumMod val="75000"/>
                    <a:lumOff val="25000"/>
                  </a:schemeClr>
                </a:solidFill>
                <a:latin typeface="Rockwell" pitchFamily="18" charset="0"/>
              </a:rPr>
              <a:t>WHICH  FACTOR  INFLUENCES</a:t>
            </a:r>
            <a:endParaRPr lang="en-CA" sz="4400" b="1" spc="-150" dirty="0">
              <a:solidFill>
                <a:schemeClr val="tx1">
                  <a:lumMod val="75000"/>
                  <a:lumOff val="25000"/>
                </a:schemeClr>
              </a:solidFill>
              <a:latin typeface="Rockwell" pitchFamily="18" charset="0"/>
            </a:endParaRPr>
          </a:p>
        </p:txBody>
      </p:sp>
      <p:sp>
        <p:nvSpPr>
          <p:cNvPr id="9" name="TextBox 8"/>
          <p:cNvSpPr txBox="1"/>
          <p:nvPr/>
        </p:nvSpPr>
        <p:spPr>
          <a:xfrm>
            <a:off x="2267744" y="995244"/>
            <a:ext cx="4752528" cy="1569660"/>
          </a:xfrm>
          <a:prstGeom prst="rect">
            <a:avLst/>
          </a:prstGeom>
          <a:noFill/>
        </p:spPr>
        <p:txBody>
          <a:bodyPr wrap="square" rtlCol="0">
            <a:spAutoFit/>
          </a:bodyPr>
          <a:lstStyle/>
          <a:p>
            <a:r>
              <a:rPr lang="en-CA" sz="9600" b="1" i="1" spc="300" dirty="0" smtClean="0">
                <a:solidFill>
                  <a:srgbClr val="01ABA4"/>
                </a:solidFill>
                <a:latin typeface="Bradley Hand ITC" pitchFamily="66" charset="0"/>
              </a:rPr>
              <a:t>Health?</a:t>
            </a:r>
            <a:endParaRPr lang="en-CA" sz="9600" b="1" i="1" spc="300" dirty="0">
              <a:solidFill>
                <a:srgbClr val="01ABA4"/>
              </a:solidFill>
              <a:latin typeface="Bradley Hand ITC" pitchFamily="66" charset="0"/>
            </a:endParaRPr>
          </a:p>
        </p:txBody>
      </p:sp>
      <p:grpSp>
        <p:nvGrpSpPr>
          <p:cNvPr id="2" name="Group 36"/>
          <p:cNvGrpSpPr/>
          <p:nvPr/>
        </p:nvGrpSpPr>
        <p:grpSpPr>
          <a:xfrm>
            <a:off x="6990516" y="2644269"/>
            <a:ext cx="1080120" cy="1918395"/>
            <a:chOff x="7987680" y="2581870"/>
            <a:chExt cx="1080120" cy="1918395"/>
          </a:xfrm>
        </p:grpSpPr>
        <p:sp>
          <p:nvSpPr>
            <p:cNvPr id="25" name="TextBox 24"/>
            <p:cNvSpPr txBox="1"/>
            <p:nvPr/>
          </p:nvSpPr>
          <p:spPr>
            <a:xfrm>
              <a:off x="7987680" y="2581870"/>
              <a:ext cx="1080120" cy="923330"/>
            </a:xfrm>
            <a:prstGeom prst="rect">
              <a:avLst/>
            </a:prstGeom>
            <a:noFill/>
          </p:spPr>
          <p:txBody>
            <a:bodyPr wrap="square" lIns="0" tIns="0" rIns="0" bIns="0" rtlCol="0" anchor="ctr">
              <a:spAutoFit/>
            </a:bodyPr>
            <a:lstStyle/>
            <a:p>
              <a:pPr algn="ctr"/>
              <a:r>
                <a:rPr lang="en-CA" sz="2000" spc="-150" dirty="0" smtClean="0">
                  <a:solidFill>
                    <a:schemeClr val="tx1">
                      <a:lumMod val="75000"/>
                      <a:lumOff val="25000"/>
                    </a:schemeClr>
                  </a:solidFill>
                  <a:latin typeface="Rockwell" pitchFamily="18" charset="0"/>
                </a:rPr>
                <a:t>ALL OF THE ABOVE</a:t>
              </a:r>
              <a:endParaRPr lang="en-CA" sz="2000" spc="-150" dirty="0">
                <a:solidFill>
                  <a:schemeClr val="tx1">
                    <a:lumMod val="75000"/>
                    <a:lumOff val="25000"/>
                  </a:schemeClr>
                </a:solidFill>
                <a:latin typeface="Rockwell" pitchFamily="18" charset="0"/>
              </a:endParaRPr>
            </a:p>
          </p:txBody>
        </p:sp>
        <p:sp>
          <p:nvSpPr>
            <p:cNvPr id="26" name="TextBox 25"/>
            <p:cNvSpPr txBox="1"/>
            <p:nvPr/>
          </p:nvSpPr>
          <p:spPr>
            <a:xfrm>
              <a:off x="8305800" y="4038600"/>
              <a:ext cx="360040" cy="461665"/>
            </a:xfrm>
            <a:prstGeom prst="rect">
              <a:avLst/>
            </a:prstGeom>
            <a:noFill/>
          </p:spPr>
          <p:txBody>
            <a:bodyPr wrap="square" rtlCol="0">
              <a:spAutoFit/>
            </a:bodyPr>
            <a:lstStyle/>
            <a:p>
              <a:r>
                <a:rPr lang="en-US" sz="2400" b="1" spc="-150" dirty="0">
                  <a:solidFill>
                    <a:srgbClr val="01ABA4"/>
                  </a:solidFill>
                  <a:latin typeface="Rockwell" pitchFamily="18" charset="0"/>
                </a:rPr>
                <a:t>F</a:t>
              </a:r>
              <a:endParaRPr lang="en-CA" sz="2400" b="1" spc="-150" dirty="0">
                <a:solidFill>
                  <a:srgbClr val="01ABA4"/>
                </a:solidFill>
                <a:latin typeface="Rockwell" pitchFamily="18" charset="0"/>
              </a:endParaRPr>
            </a:p>
          </p:txBody>
        </p:sp>
      </p:grpSp>
      <p:pic>
        <p:nvPicPr>
          <p:cNvPr id="10" name="Picture 9" descr="Transportation.png"/>
          <p:cNvPicPr>
            <a:picLocks noChangeAspect="1"/>
          </p:cNvPicPr>
          <p:nvPr/>
        </p:nvPicPr>
        <p:blipFill>
          <a:blip r:embed="rId3" cstate="print">
            <a:grayscl/>
          </a:blip>
          <a:stretch>
            <a:fillRect/>
          </a:stretch>
        </p:blipFill>
        <p:spPr>
          <a:xfrm>
            <a:off x="5467488" y="2404043"/>
            <a:ext cx="991181" cy="1070776"/>
          </a:xfrm>
          <a:prstGeom prst="rect">
            <a:avLst/>
          </a:prstGeom>
          <a:noFill/>
          <a:ln>
            <a:noFill/>
          </a:ln>
        </p:spPr>
      </p:pic>
      <p:pic>
        <p:nvPicPr>
          <p:cNvPr id="11" name="Picture 10" descr="Nutrition_Icon.png"/>
          <p:cNvPicPr>
            <a:picLocks noChangeAspect="1"/>
          </p:cNvPicPr>
          <p:nvPr/>
        </p:nvPicPr>
        <p:blipFill>
          <a:blip r:embed="rId4" cstate="print">
            <a:grayscl/>
          </a:blip>
          <a:stretch>
            <a:fillRect/>
          </a:stretch>
        </p:blipFill>
        <p:spPr>
          <a:xfrm>
            <a:off x="1420952" y="2413840"/>
            <a:ext cx="973043" cy="1051182"/>
          </a:xfrm>
          <a:prstGeom prst="rect">
            <a:avLst/>
          </a:prstGeom>
          <a:noFill/>
          <a:ln>
            <a:noFill/>
          </a:ln>
        </p:spPr>
      </p:pic>
      <p:pic>
        <p:nvPicPr>
          <p:cNvPr id="12" name="Picture 11" descr="Housing.png"/>
          <p:cNvPicPr>
            <a:picLocks noChangeAspect="1"/>
          </p:cNvPicPr>
          <p:nvPr/>
        </p:nvPicPr>
        <p:blipFill>
          <a:blip r:embed="rId5" cstate="print">
            <a:grayscl/>
          </a:blip>
          <a:stretch>
            <a:fillRect/>
          </a:stretch>
        </p:blipFill>
        <p:spPr>
          <a:xfrm>
            <a:off x="4089944" y="2348880"/>
            <a:ext cx="1093307" cy="1181103"/>
          </a:xfrm>
          <a:prstGeom prst="rect">
            <a:avLst/>
          </a:prstGeom>
          <a:noFill/>
          <a:ln>
            <a:noFill/>
          </a:ln>
        </p:spPr>
      </p:pic>
      <p:pic>
        <p:nvPicPr>
          <p:cNvPr id="13" name="Picture 12" descr="Environment.png"/>
          <p:cNvPicPr>
            <a:picLocks noChangeAspect="1"/>
          </p:cNvPicPr>
          <p:nvPr/>
        </p:nvPicPr>
        <p:blipFill>
          <a:blip r:embed="rId6" cstate="print">
            <a:grayscl/>
          </a:blip>
          <a:stretch>
            <a:fillRect/>
          </a:stretch>
        </p:blipFill>
        <p:spPr>
          <a:xfrm>
            <a:off x="2712400" y="2348880"/>
            <a:ext cx="1093307" cy="1181103"/>
          </a:xfrm>
          <a:prstGeom prst="rect">
            <a:avLst/>
          </a:prstGeom>
          <a:noFill/>
          <a:ln>
            <a:noFill/>
          </a:ln>
        </p:spPr>
      </p:pic>
      <p:sp>
        <p:nvSpPr>
          <p:cNvPr id="14" name="TextBox 13"/>
          <p:cNvSpPr txBox="1"/>
          <p:nvPr/>
        </p:nvSpPr>
        <p:spPr>
          <a:xfrm>
            <a:off x="2856416" y="3490582"/>
            <a:ext cx="1205351" cy="238527"/>
          </a:xfrm>
          <a:prstGeom prst="rect">
            <a:avLst/>
          </a:prstGeom>
          <a:noFill/>
        </p:spPr>
        <p:txBody>
          <a:bodyPr wrap="square" lIns="0" tIns="0" rIns="0" bIns="0" rtlCol="0" anchor="ctr">
            <a:spAutoFit/>
          </a:bodyPr>
          <a:lstStyle/>
          <a:p>
            <a:r>
              <a:rPr lang="en-CA" sz="1200" spc="-150" dirty="0" smtClean="0">
                <a:solidFill>
                  <a:schemeClr val="tx1">
                    <a:lumMod val="75000"/>
                    <a:lumOff val="25000"/>
                  </a:schemeClr>
                </a:solidFill>
                <a:latin typeface="Rockwell" pitchFamily="18" charset="0"/>
              </a:rPr>
              <a:t>ENVIRONMENT</a:t>
            </a:r>
            <a:endParaRPr lang="en-CA" sz="1200" spc="-150" dirty="0">
              <a:solidFill>
                <a:schemeClr val="tx1">
                  <a:lumMod val="75000"/>
                  <a:lumOff val="25000"/>
                </a:schemeClr>
              </a:solidFill>
              <a:latin typeface="Rockwell" pitchFamily="18" charset="0"/>
            </a:endParaRPr>
          </a:p>
        </p:txBody>
      </p:sp>
      <p:sp>
        <p:nvSpPr>
          <p:cNvPr id="15" name="TextBox 14"/>
          <p:cNvSpPr txBox="1"/>
          <p:nvPr/>
        </p:nvSpPr>
        <p:spPr>
          <a:xfrm>
            <a:off x="4338259" y="3490582"/>
            <a:ext cx="731620" cy="238527"/>
          </a:xfrm>
          <a:prstGeom prst="rect">
            <a:avLst/>
          </a:prstGeom>
          <a:noFill/>
        </p:spPr>
        <p:txBody>
          <a:bodyPr wrap="square" lIns="0" tIns="0" rIns="0" bIns="0" rtlCol="0" anchor="ctr">
            <a:spAutoFit/>
          </a:bodyPr>
          <a:lstStyle/>
          <a:p>
            <a:r>
              <a:rPr lang="en-CA" sz="1200" spc="-150" dirty="0" smtClean="0">
                <a:solidFill>
                  <a:schemeClr val="tx1">
                    <a:lumMod val="75000"/>
                    <a:lumOff val="25000"/>
                  </a:schemeClr>
                </a:solidFill>
                <a:latin typeface="Rockwell" pitchFamily="18" charset="0"/>
              </a:rPr>
              <a:t>HOUSING</a:t>
            </a:r>
            <a:endParaRPr lang="en-CA" sz="1200" spc="-150" dirty="0">
              <a:solidFill>
                <a:schemeClr val="tx1">
                  <a:lumMod val="75000"/>
                  <a:lumOff val="25000"/>
                </a:schemeClr>
              </a:solidFill>
              <a:latin typeface="Rockwell" pitchFamily="18" charset="0"/>
            </a:endParaRPr>
          </a:p>
        </p:txBody>
      </p:sp>
      <p:sp>
        <p:nvSpPr>
          <p:cNvPr id="16" name="TextBox 15"/>
          <p:cNvSpPr txBox="1"/>
          <p:nvPr/>
        </p:nvSpPr>
        <p:spPr>
          <a:xfrm>
            <a:off x="1416256" y="3490582"/>
            <a:ext cx="1205351" cy="238527"/>
          </a:xfrm>
          <a:prstGeom prst="rect">
            <a:avLst/>
          </a:prstGeom>
          <a:noFill/>
        </p:spPr>
        <p:txBody>
          <a:bodyPr wrap="square" lIns="0" tIns="0" rIns="0" bIns="0" rtlCol="0" anchor="ctr">
            <a:spAutoFit/>
          </a:bodyPr>
          <a:lstStyle/>
          <a:p>
            <a:r>
              <a:rPr lang="en-CA" sz="1200" spc="-150" dirty="0" smtClean="0">
                <a:solidFill>
                  <a:schemeClr val="tx1">
                    <a:lumMod val="75000"/>
                    <a:lumOff val="25000"/>
                  </a:schemeClr>
                </a:solidFill>
                <a:latin typeface="Rockwell" pitchFamily="18" charset="0"/>
              </a:rPr>
              <a:t>FOOD  SYSTEMS</a:t>
            </a:r>
            <a:endParaRPr lang="en-CA" sz="1200" spc="-150" dirty="0">
              <a:solidFill>
                <a:schemeClr val="tx1">
                  <a:lumMod val="75000"/>
                  <a:lumOff val="25000"/>
                </a:schemeClr>
              </a:solidFill>
              <a:latin typeface="Rockwell" pitchFamily="18" charset="0"/>
            </a:endParaRPr>
          </a:p>
        </p:txBody>
      </p:sp>
      <p:sp>
        <p:nvSpPr>
          <p:cNvPr id="17" name="TextBox 16"/>
          <p:cNvSpPr txBox="1"/>
          <p:nvPr/>
        </p:nvSpPr>
        <p:spPr>
          <a:xfrm>
            <a:off x="5434615" y="3528429"/>
            <a:ext cx="1291448" cy="238527"/>
          </a:xfrm>
          <a:prstGeom prst="rect">
            <a:avLst/>
          </a:prstGeom>
          <a:noFill/>
        </p:spPr>
        <p:txBody>
          <a:bodyPr wrap="square" lIns="0" tIns="0" rIns="0" bIns="0" rtlCol="0" anchor="ctr">
            <a:spAutoFit/>
          </a:bodyPr>
          <a:lstStyle/>
          <a:p>
            <a:r>
              <a:rPr lang="en-CA" sz="1200" spc="-150" dirty="0" smtClean="0">
                <a:solidFill>
                  <a:schemeClr val="tx1">
                    <a:lumMod val="75000"/>
                    <a:lumOff val="25000"/>
                  </a:schemeClr>
                </a:solidFill>
                <a:latin typeface="Rockwell" pitchFamily="18" charset="0"/>
              </a:rPr>
              <a:t>TRANSPORTATION</a:t>
            </a:r>
            <a:endParaRPr lang="en-CA" sz="1200" spc="-150" dirty="0">
              <a:solidFill>
                <a:schemeClr val="tx1">
                  <a:lumMod val="75000"/>
                  <a:lumOff val="25000"/>
                </a:schemeClr>
              </a:solidFill>
              <a:latin typeface="Rockwell" pitchFamily="18" charset="0"/>
            </a:endParaRPr>
          </a:p>
        </p:txBody>
      </p:sp>
      <p:sp>
        <p:nvSpPr>
          <p:cNvPr id="18" name="TextBox 17"/>
          <p:cNvSpPr txBox="1"/>
          <p:nvPr/>
        </p:nvSpPr>
        <p:spPr>
          <a:xfrm>
            <a:off x="76200" y="3429000"/>
            <a:ext cx="1105247" cy="715581"/>
          </a:xfrm>
          <a:prstGeom prst="rect">
            <a:avLst/>
          </a:prstGeom>
          <a:noFill/>
        </p:spPr>
        <p:txBody>
          <a:bodyPr wrap="square" lIns="0" tIns="0" rIns="0" bIns="0" rtlCol="0" anchor="ctr">
            <a:spAutoFit/>
          </a:bodyPr>
          <a:lstStyle/>
          <a:p>
            <a:pPr algn="ctr"/>
            <a:r>
              <a:rPr lang="en-CA" sz="1200" spc="-150" dirty="0" smtClean="0">
                <a:solidFill>
                  <a:schemeClr val="tx1">
                    <a:lumMod val="75000"/>
                    <a:lumOff val="25000"/>
                  </a:schemeClr>
                </a:solidFill>
                <a:latin typeface="Rockwell" pitchFamily="18" charset="0"/>
              </a:rPr>
              <a:t>INCOME  AND EMPLOYMENT SECURITY</a:t>
            </a:r>
            <a:endParaRPr lang="en-CA" sz="1200" spc="-150" dirty="0">
              <a:solidFill>
                <a:schemeClr val="tx1">
                  <a:lumMod val="75000"/>
                  <a:lumOff val="25000"/>
                </a:schemeClr>
              </a:solidFill>
              <a:latin typeface="Rockwell" pitchFamily="18" charset="0"/>
            </a:endParaRPr>
          </a:p>
        </p:txBody>
      </p:sp>
      <p:sp>
        <p:nvSpPr>
          <p:cNvPr id="19" name="TextBox 18"/>
          <p:cNvSpPr txBox="1"/>
          <p:nvPr/>
        </p:nvSpPr>
        <p:spPr>
          <a:xfrm>
            <a:off x="387794" y="4064319"/>
            <a:ext cx="430483" cy="516809"/>
          </a:xfrm>
          <a:prstGeom prst="rect">
            <a:avLst/>
          </a:prstGeom>
          <a:noFill/>
        </p:spPr>
        <p:txBody>
          <a:bodyPr wrap="square" rtlCol="0">
            <a:spAutoFit/>
          </a:bodyPr>
          <a:lstStyle/>
          <a:p>
            <a:r>
              <a:rPr lang="en-CA" sz="2000" b="1" spc="-150" dirty="0" smtClean="0">
                <a:solidFill>
                  <a:srgbClr val="01ABA4"/>
                </a:solidFill>
                <a:latin typeface="Rockwell" pitchFamily="18" charset="0"/>
              </a:rPr>
              <a:t>A</a:t>
            </a:r>
            <a:endParaRPr lang="en-CA" sz="2000" b="1" spc="-150" dirty="0">
              <a:solidFill>
                <a:srgbClr val="01ABA4"/>
              </a:solidFill>
              <a:latin typeface="Rockwell" pitchFamily="18" charset="0"/>
            </a:endParaRPr>
          </a:p>
        </p:txBody>
      </p:sp>
      <p:sp>
        <p:nvSpPr>
          <p:cNvPr id="20" name="TextBox 19"/>
          <p:cNvSpPr txBox="1"/>
          <p:nvPr/>
        </p:nvSpPr>
        <p:spPr>
          <a:xfrm>
            <a:off x="1679241" y="4064319"/>
            <a:ext cx="430483" cy="516809"/>
          </a:xfrm>
          <a:prstGeom prst="rect">
            <a:avLst/>
          </a:prstGeom>
          <a:noFill/>
        </p:spPr>
        <p:txBody>
          <a:bodyPr wrap="square" rtlCol="0">
            <a:spAutoFit/>
          </a:bodyPr>
          <a:lstStyle/>
          <a:p>
            <a:r>
              <a:rPr lang="en-CA" sz="2000" b="1" spc="-150" dirty="0" smtClean="0">
                <a:solidFill>
                  <a:srgbClr val="01ABA4"/>
                </a:solidFill>
                <a:latin typeface="Rockwell" pitchFamily="18" charset="0"/>
              </a:rPr>
              <a:t>B</a:t>
            </a:r>
            <a:endParaRPr lang="en-CA" sz="2000" b="1" spc="-150" dirty="0">
              <a:solidFill>
                <a:srgbClr val="01ABA4"/>
              </a:solidFill>
              <a:latin typeface="Rockwell" pitchFamily="18" charset="0"/>
            </a:endParaRPr>
          </a:p>
        </p:txBody>
      </p:sp>
      <p:sp>
        <p:nvSpPr>
          <p:cNvPr id="21" name="TextBox 20"/>
          <p:cNvSpPr txBox="1"/>
          <p:nvPr/>
        </p:nvSpPr>
        <p:spPr>
          <a:xfrm>
            <a:off x="3056786" y="4064319"/>
            <a:ext cx="430483" cy="516809"/>
          </a:xfrm>
          <a:prstGeom prst="rect">
            <a:avLst/>
          </a:prstGeom>
          <a:noFill/>
        </p:spPr>
        <p:txBody>
          <a:bodyPr wrap="square" rtlCol="0">
            <a:spAutoFit/>
          </a:bodyPr>
          <a:lstStyle/>
          <a:p>
            <a:r>
              <a:rPr lang="en-CA" sz="2000" b="1" spc="-150" dirty="0" smtClean="0">
                <a:solidFill>
                  <a:srgbClr val="01ABA4"/>
                </a:solidFill>
                <a:latin typeface="Rockwell" pitchFamily="18" charset="0"/>
              </a:rPr>
              <a:t>C</a:t>
            </a:r>
            <a:endParaRPr lang="en-CA" sz="2000" b="1" spc="-150" dirty="0">
              <a:solidFill>
                <a:srgbClr val="01ABA4"/>
              </a:solidFill>
              <a:latin typeface="Rockwell" pitchFamily="18" charset="0"/>
            </a:endParaRPr>
          </a:p>
        </p:txBody>
      </p:sp>
      <p:sp>
        <p:nvSpPr>
          <p:cNvPr id="22" name="TextBox 21"/>
          <p:cNvSpPr txBox="1"/>
          <p:nvPr/>
        </p:nvSpPr>
        <p:spPr>
          <a:xfrm>
            <a:off x="4348234" y="4064319"/>
            <a:ext cx="430483" cy="516809"/>
          </a:xfrm>
          <a:prstGeom prst="rect">
            <a:avLst/>
          </a:prstGeom>
          <a:noFill/>
        </p:spPr>
        <p:txBody>
          <a:bodyPr wrap="square" rtlCol="0">
            <a:spAutoFit/>
          </a:bodyPr>
          <a:lstStyle/>
          <a:p>
            <a:r>
              <a:rPr lang="en-CA" sz="2000" b="1" spc="-150" dirty="0" smtClean="0">
                <a:solidFill>
                  <a:srgbClr val="01ABA4"/>
                </a:solidFill>
                <a:latin typeface="Rockwell" pitchFamily="18" charset="0"/>
              </a:rPr>
              <a:t>D</a:t>
            </a:r>
            <a:endParaRPr lang="en-CA" sz="2000" b="1" spc="-150" dirty="0">
              <a:solidFill>
                <a:srgbClr val="01ABA4"/>
              </a:solidFill>
              <a:latin typeface="Rockwell" pitchFamily="18" charset="0"/>
            </a:endParaRPr>
          </a:p>
        </p:txBody>
      </p:sp>
      <p:sp>
        <p:nvSpPr>
          <p:cNvPr id="23" name="TextBox 22"/>
          <p:cNvSpPr txBox="1"/>
          <p:nvPr/>
        </p:nvSpPr>
        <p:spPr>
          <a:xfrm>
            <a:off x="5725778" y="4064319"/>
            <a:ext cx="430483" cy="516809"/>
          </a:xfrm>
          <a:prstGeom prst="rect">
            <a:avLst/>
          </a:prstGeom>
          <a:noFill/>
        </p:spPr>
        <p:txBody>
          <a:bodyPr wrap="square" rtlCol="0">
            <a:spAutoFit/>
          </a:bodyPr>
          <a:lstStyle/>
          <a:p>
            <a:r>
              <a:rPr lang="en-CA" sz="2000" b="1" spc="-150" dirty="0" smtClean="0">
                <a:solidFill>
                  <a:srgbClr val="01ABA4"/>
                </a:solidFill>
                <a:latin typeface="Rockwell" pitchFamily="18" charset="0"/>
              </a:rPr>
              <a:t>E</a:t>
            </a:r>
            <a:endParaRPr lang="en-CA" sz="2000" b="1" spc="-150" dirty="0">
              <a:solidFill>
                <a:srgbClr val="01ABA4"/>
              </a:solidFill>
              <a:latin typeface="Rockwell" pitchFamily="18" charset="0"/>
            </a:endParaRPr>
          </a:p>
        </p:txBody>
      </p:sp>
      <p:grpSp>
        <p:nvGrpSpPr>
          <p:cNvPr id="3" name="Group 30"/>
          <p:cNvGrpSpPr/>
          <p:nvPr/>
        </p:nvGrpSpPr>
        <p:grpSpPr>
          <a:xfrm>
            <a:off x="215601" y="2441890"/>
            <a:ext cx="947062" cy="1023114"/>
            <a:chOff x="4211960" y="3429000"/>
            <a:chExt cx="792088" cy="792088"/>
          </a:xfrm>
        </p:grpSpPr>
        <p:sp>
          <p:nvSpPr>
            <p:cNvPr id="32" name="Oval 31"/>
            <p:cNvSpPr/>
            <p:nvPr/>
          </p:nvSpPr>
          <p:spPr>
            <a:xfrm>
              <a:off x="4283968" y="3501008"/>
              <a:ext cx="648072" cy="648072"/>
            </a:xfrm>
            <a:prstGeom prst="ellipse">
              <a:avLst/>
            </a:prstGeom>
            <a:solidFill>
              <a:schemeClr val="bg1">
                <a:alpha val="7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3" name="Picture 32" descr="income-icon2.gif"/>
            <p:cNvPicPr>
              <a:picLocks noChangeAspect="1"/>
            </p:cNvPicPr>
            <p:nvPr/>
          </p:nvPicPr>
          <p:blipFill>
            <a:blip r:embed="rId7" cstate="print">
              <a:grayscl/>
              <a:lum bright="-51000" contrast="-54000"/>
            </a:blip>
            <a:stretch>
              <a:fillRect/>
            </a:stretch>
          </p:blipFill>
          <p:spPr>
            <a:xfrm>
              <a:off x="4211960" y="3429000"/>
              <a:ext cx="792088" cy="792088"/>
            </a:xfrm>
            <a:prstGeom prst="rect">
              <a:avLst/>
            </a:prstGeom>
          </p:spPr>
        </p:pic>
      </p:grpSp>
      <p:grpSp>
        <p:nvGrpSpPr>
          <p:cNvPr id="31" name="Group 36"/>
          <p:cNvGrpSpPr/>
          <p:nvPr/>
        </p:nvGrpSpPr>
        <p:grpSpPr>
          <a:xfrm>
            <a:off x="6622836" y="2195999"/>
            <a:ext cx="1447800" cy="2438400"/>
            <a:chOff x="264853" y="4437112"/>
            <a:chExt cx="1786867" cy="1440160"/>
          </a:xfrm>
        </p:grpSpPr>
        <p:sp>
          <p:nvSpPr>
            <p:cNvPr id="34" name="Oval 33"/>
            <p:cNvSpPr/>
            <p:nvPr/>
          </p:nvSpPr>
          <p:spPr>
            <a:xfrm>
              <a:off x="467544" y="4437112"/>
              <a:ext cx="1584176" cy="1440160"/>
            </a:xfrm>
            <a:prstGeom prst="ellipse">
              <a:avLst/>
            </a:prstGeom>
            <a:noFill/>
            <a:ln w="571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Arc 34"/>
            <p:cNvSpPr/>
            <p:nvPr/>
          </p:nvSpPr>
          <p:spPr>
            <a:xfrm rot="19624630">
              <a:off x="264853" y="4538629"/>
              <a:ext cx="1296144" cy="432048"/>
            </a:xfrm>
            <a:prstGeom prst="arc">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576" y="5589240"/>
            <a:ext cx="10402040" cy="1268760"/>
            <a:chOff x="-334576" y="5589240"/>
            <a:chExt cx="10402040" cy="1268760"/>
          </a:xfrm>
        </p:grpSpPr>
        <p:sp>
          <p:nvSpPr>
            <p:cNvPr id="5" name="Rectangle 4"/>
            <p:cNvSpPr/>
            <p:nvPr/>
          </p:nvSpPr>
          <p:spPr>
            <a:xfrm>
              <a:off x="-108519" y="6192688"/>
              <a:ext cx="9361040" cy="665312"/>
            </a:xfrm>
            <a:prstGeom prst="rect">
              <a:avLst/>
            </a:prstGeom>
            <a:solidFill>
              <a:srgbClr val="DDA4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Freeform 5"/>
            <p:cNvSpPr/>
            <p:nvPr/>
          </p:nvSpPr>
          <p:spPr>
            <a:xfrm>
              <a:off x="-334576" y="5706634"/>
              <a:ext cx="10320000" cy="648072"/>
            </a:xfrm>
            <a:custGeom>
              <a:avLst/>
              <a:gdLst>
                <a:gd name="connsiteX0" fmla="*/ 0 w 7191554"/>
                <a:gd name="connsiteY0" fmla="*/ 543464 h 957532"/>
                <a:gd name="connsiteX1" fmla="*/ 2760453 w 7191554"/>
                <a:gd name="connsiteY1" fmla="*/ 888521 h 957532"/>
                <a:gd name="connsiteX2" fmla="*/ 5796951 w 7191554"/>
                <a:gd name="connsiteY2" fmla="*/ 129396 h 957532"/>
                <a:gd name="connsiteX3" fmla="*/ 6987396 w 7191554"/>
                <a:gd name="connsiteY3" fmla="*/ 112143 h 957532"/>
                <a:gd name="connsiteX4" fmla="*/ 7021902 w 7191554"/>
                <a:gd name="connsiteY4" fmla="*/ 129396 h 957532"/>
                <a:gd name="connsiteX0" fmla="*/ 0 w 7495146"/>
                <a:gd name="connsiteY0" fmla="*/ 543464 h 957532"/>
                <a:gd name="connsiteX1" fmla="*/ 2760453 w 7495146"/>
                <a:gd name="connsiteY1" fmla="*/ 888521 h 957532"/>
                <a:gd name="connsiteX2" fmla="*/ 5796951 w 7495146"/>
                <a:gd name="connsiteY2" fmla="*/ 129396 h 957532"/>
                <a:gd name="connsiteX3" fmla="*/ 6987396 w 7495146"/>
                <a:gd name="connsiteY3" fmla="*/ 112143 h 957532"/>
                <a:gd name="connsiteX4" fmla="*/ 7410320 w 7495146"/>
                <a:gd name="connsiteY4" fmla="*/ 609339 h 957532"/>
                <a:gd name="connsiteX0" fmla="*/ 0 w 7959974"/>
                <a:gd name="connsiteY0" fmla="*/ 543464 h 957532"/>
                <a:gd name="connsiteX1" fmla="*/ 2760453 w 7959974"/>
                <a:gd name="connsiteY1" fmla="*/ 888521 h 957532"/>
                <a:gd name="connsiteX2" fmla="*/ 5796951 w 7959974"/>
                <a:gd name="connsiteY2" fmla="*/ 129396 h 957532"/>
                <a:gd name="connsiteX3" fmla="*/ 6987396 w 7959974"/>
                <a:gd name="connsiteY3" fmla="*/ 112143 h 957532"/>
                <a:gd name="connsiteX4" fmla="*/ 7875148 w 7959974"/>
                <a:gd name="connsiteY4" fmla="*/ 558560 h 95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9974" h="957532">
                  <a:moveTo>
                    <a:pt x="0" y="543464"/>
                  </a:moveTo>
                  <a:cubicBezTo>
                    <a:pt x="897147" y="750498"/>
                    <a:pt x="1794295" y="957532"/>
                    <a:pt x="2760453" y="888521"/>
                  </a:cubicBezTo>
                  <a:cubicBezTo>
                    <a:pt x="3726612" y="819510"/>
                    <a:pt x="5092461" y="258792"/>
                    <a:pt x="5796951" y="129396"/>
                  </a:cubicBezTo>
                  <a:cubicBezTo>
                    <a:pt x="6501442" y="0"/>
                    <a:pt x="6641030" y="40616"/>
                    <a:pt x="6987396" y="112143"/>
                  </a:cubicBezTo>
                  <a:cubicBezTo>
                    <a:pt x="7333762" y="183670"/>
                    <a:pt x="7959974" y="549933"/>
                    <a:pt x="7875148" y="558560"/>
                  </a:cubicBezTo>
                </a:path>
              </a:pathLst>
            </a:custGeom>
            <a:noFill/>
            <a:ln w="336550" cap="flat">
              <a:solidFill>
                <a:srgbClr val="DDA415"/>
              </a:solidFill>
              <a:miter lim="800000"/>
            </a:ln>
            <a:effectLst/>
          </p:spPr>
          <p:style>
            <a:lnRef idx="3">
              <a:schemeClr val="accent6"/>
            </a:lnRef>
            <a:fillRef idx="0">
              <a:schemeClr val="accent6"/>
            </a:fillRef>
            <a:effectRef idx="2">
              <a:schemeClr val="accent6"/>
            </a:effectRef>
            <a:fontRef idx="minor">
              <a:schemeClr val="tx1"/>
            </a:fontRef>
          </p:style>
          <p:txBody>
            <a:bodyPr rtlCol="0" anchor="ctr"/>
            <a:lstStyle/>
            <a:p>
              <a:pPr algn="ctr"/>
              <a:endParaRPr lang="en-CA"/>
            </a:p>
          </p:txBody>
        </p:sp>
        <p:sp>
          <p:nvSpPr>
            <p:cNvPr id="7" name="Rounded Rectangle 6"/>
            <p:cNvSpPr/>
            <p:nvPr/>
          </p:nvSpPr>
          <p:spPr>
            <a:xfrm rot="21067172">
              <a:off x="5407483" y="5886038"/>
              <a:ext cx="4210104" cy="565709"/>
            </a:xfrm>
            <a:prstGeom prst="roundRect">
              <a:avLst/>
            </a:prstGeom>
            <a:solidFill>
              <a:srgbClr val="DDA415"/>
            </a:solidFill>
            <a:ln>
              <a:solidFill>
                <a:srgbClr val="DDA4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reeform 7"/>
            <p:cNvSpPr/>
            <p:nvPr/>
          </p:nvSpPr>
          <p:spPr>
            <a:xfrm>
              <a:off x="-252536" y="5589240"/>
              <a:ext cx="10320000" cy="641784"/>
            </a:xfrm>
            <a:custGeom>
              <a:avLst/>
              <a:gdLst>
                <a:gd name="connsiteX0" fmla="*/ 0 w 7191554"/>
                <a:gd name="connsiteY0" fmla="*/ 543464 h 957532"/>
                <a:gd name="connsiteX1" fmla="*/ 2760453 w 7191554"/>
                <a:gd name="connsiteY1" fmla="*/ 888521 h 957532"/>
                <a:gd name="connsiteX2" fmla="*/ 5796951 w 7191554"/>
                <a:gd name="connsiteY2" fmla="*/ 129396 h 957532"/>
                <a:gd name="connsiteX3" fmla="*/ 6987396 w 7191554"/>
                <a:gd name="connsiteY3" fmla="*/ 112143 h 957532"/>
                <a:gd name="connsiteX4" fmla="*/ 7021902 w 7191554"/>
                <a:gd name="connsiteY4" fmla="*/ 129396 h 957532"/>
                <a:gd name="connsiteX0" fmla="*/ 0 w 7495146"/>
                <a:gd name="connsiteY0" fmla="*/ 543464 h 957532"/>
                <a:gd name="connsiteX1" fmla="*/ 2760453 w 7495146"/>
                <a:gd name="connsiteY1" fmla="*/ 888521 h 957532"/>
                <a:gd name="connsiteX2" fmla="*/ 5796951 w 7495146"/>
                <a:gd name="connsiteY2" fmla="*/ 129396 h 957532"/>
                <a:gd name="connsiteX3" fmla="*/ 6987396 w 7495146"/>
                <a:gd name="connsiteY3" fmla="*/ 112143 h 957532"/>
                <a:gd name="connsiteX4" fmla="*/ 7410320 w 7495146"/>
                <a:gd name="connsiteY4" fmla="*/ 609339 h 957532"/>
                <a:gd name="connsiteX0" fmla="*/ 0 w 7959974"/>
                <a:gd name="connsiteY0" fmla="*/ 543464 h 957532"/>
                <a:gd name="connsiteX1" fmla="*/ 2760453 w 7959974"/>
                <a:gd name="connsiteY1" fmla="*/ 888521 h 957532"/>
                <a:gd name="connsiteX2" fmla="*/ 5796951 w 7959974"/>
                <a:gd name="connsiteY2" fmla="*/ 129396 h 957532"/>
                <a:gd name="connsiteX3" fmla="*/ 6987396 w 7959974"/>
                <a:gd name="connsiteY3" fmla="*/ 112143 h 957532"/>
                <a:gd name="connsiteX4" fmla="*/ 7875148 w 7959974"/>
                <a:gd name="connsiteY4" fmla="*/ 558560 h 95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9974" h="957532">
                  <a:moveTo>
                    <a:pt x="0" y="543464"/>
                  </a:moveTo>
                  <a:cubicBezTo>
                    <a:pt x="897147" y="750498"/>
                    <a:pt x="1794295" y="957532"/>
                    <a:pt x="2760453" y="888521"/>
                  </a:cubicBezTo>
                  <a:cubicBezTo>
                    <a:pt x="3726612" y="819510"/>
                    <a:pt x="5092461" y="258792"/>
                    <a:pt x="5796951" y="129396"/>
                  </a:cubicBezTo>
                  <a:cubicBezTo>
                    <a:pt x="6501442" y="0"/>
                    <a:pt x="6641030" y="40616"/>
                    <a:pt x="6987396" y="112143"/>
                  </a:cubicBezTo>
                  <a:cubicBezTo>
                    <a:pt x="7333762" y="183670"/>
                    <a:pt x="7959974" y="549933"/>
                    <a:pt x="7875148" y="558560"/>
                  </a:cubicBezTo>
                </a:path>
              </a:pathLst>
            </a:custGeom>
            <a:noFill/>
            <a:ln w="238125" cap="flat" cmpd="sng">
              <a:solidFill>
                <a:srgbClr val="01ABA4"/>
              </a:solidFill>
              <a:miter lim="800000"/>
            </a:ln>
            <a:effectLst/>
          </p:spPr>
          <p:style>
            <a:lnRef idx="3">
              <a:schemeClr val="accent6"/>
            </a:lnRef>
            <a:fillRef idx="0">
              <a:schemeClr val="accent6"/>
            </a:fillRef>
            <a:effectRef idx="2">
              <a:schemeClr val="accent6"/>
            </a:effectRef>
            <a:fontRef idx="minor">
              <a:schemeClr val="tx1"/>
            </a:fontRef>
          </p:style>
          <p:txBody>
            <a:bodyPr rtlCol="0" anchor="ctr"/>
            <a:lstStyle/>
            <a:p>
              <a:pPr algn="ctr"/>
              <a:endParaRPr lang="en-CA"/>
            </a:p>
          </p:txBody>
        </p:sp>
      </p:grpSp>
      <p:graphicFrame>
        <p:nvGraphicFramePr>
          <p:cNvPr id="13" name="Diagram 12"/>
          <p:cNvGraphicFramePr/>
          <p:nvPr>
            <p:extLst>
              <p:ext uri="{D42A27DB-BD31-4B8C-83A1-F6EECF244321}">
                <p14:modId xmlns:p14="http://schemas.microsoft.com/office/powerpoint/2010/main" val="3437041036"/>
              </p:ext>
            </p:extLst>
          </p:nvPr>
        </p:nvGraphicFramePr>
        <p:xfrm>
          <a:off x="1295400" y="1210619"/>
          <a:ext cx="6781800" cy="3918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452567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Definition of </a:t>
            </a:r>
            <a:br>
              <a:rPr lang="en-CA" b="1" dirty="0" smtClean="0"/>
            </a:br>
            <a:r>
              <a:rPr lang="en-CA" b="1" dirty="0" smtClean="0"/>
              <a:t>Health in All Policies</a:t>
            </a:r>
            <a:endParaRPr lang="en-CA" b="1" dirty="0"/>
          </a:p>
        </p:txBody>
      </p:sp>
      <p:sp>
        <p:nvSpPr>
          <p:cNvPr id="3" name="Content Placeholder 2"/>
          <p:cNvSpPr>
            <a:spLocks noGrp="1"/>
          </p:cNvSpPr>
          <p:nvPr>
            <p:ph idx="1"/>
          </p:nvPr>
        </p:nvSpPr>
        <p:spPr>
          <a:xfrm>
            <a:off x="457200" y="2057401"/>
            <a:ext cx="8229600" cy="3631994"/>
          </a:xfrm>
        </p:spPr>
        <p:txBody>
          <a:bodyPr/>
          <a:lstStyle/>
          <a:p>
            <a:pPr marL="0" indent="0">
              <a:buNone/>
            </a:pPr>
            <a:r>
              <a:rPr lang="en-CA" dirty="0" smtClean="0"/>
              <a:t>"Health in All Policies is an approach to public policies across sectors that systematically takes into account the health implications of decisions, seeks synergies, and avoids harmful health impacts, in order to improve population health and health equity." </a:t>
            </a:r>
            <a:endParaRPr lang="en-CA" dirty="0"/>
          </a:p>
        </p:txBody>
      </p:sp>
      <p:grpSp>
        <p:nvGrpSpPr>
          <p:cNvPr id="4" name="Group 3"/>
          <p:cNvGrpSpPr/>
          <p:nvPr/>
        </p:nvGrpSpPr>
        <p:grpSpPr>
          <a:xfrm>
            <a:off x="-334576" y="5589240"/>
            <a:ext cx="10402040" cy="1268760"/>
            <a:chOff x="-334576" y="5589240"/>
            <a:chExt cx="10402040" cy="1268760"/>
          </a:xfrm>
        </p:grpSpPr>
        <p:sp>
          <p:nvSpPr>
            <p:cNvPr id="5" name="Rectangle 4"/>
            <p:cNvSpPr/>
            <p:nvPr/>
          </p:nvSpPr>
          <p:spPr>
            <a:xfrm>
              <a:off x="-108519" y="6192688"/>
              <a:ext cx="9361040" cy="665312"/>
            </a:xfrm>
            <a:prstGeom prst="rect">
              <a:avLst/>
            </a:prstGeom>
            <a:solidFill>
              <a:srgbClr val="DDA4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Freeform 5"/>
            <p:cNvSpPr/>
            <p:nvPr/>
          </p:nvSpPr>
          <p:spPr>
            <a:xfrm>
              <a:off x="-334576" y="5706634"/>
              <a:ext cx="10320000" cy="648072"/>
            </a:xfrm>
            <a:custGeom>
              <a:avLst/>
              <a:gdLst>
                <a:gd name="connsiteX0" fmla="*/ 0 w 7191554"/>
                <a:gd name="connsiteY0" fmla="*/ 543464 h 957532"/>
                <a:gd name="connsiteX1" fmla="*/ 2760453 w 7191554"/>
                <a:gd name="connsiteY1" fmla="*/ 888521 h 957532"/>
                <a:gd name="connsiteX2" fmla="*/ 5796951 w 7191554"/>
                <a:gd name="connsiteY2" fmla="*/ 129396 h 957532"/>
                <a:gd name="connsiteX3" fmla="*/ 6987396 w 7191554"/>
                <a:gd name="connsiteY3" fmla="*/ 112143 h 957532"/>
                <a:gd name="connsiteX4" fmla="*/ 7021902 w 7191554"/>
                <a:gd name="connsiteY4" fmla="*/ 129396 h 957532"/>
                <a:gd name="connsiteX0" fmla="*/ 0 w 7495146"/>
                <a:gd name="connsiteY0" fmla="*/ 543464 h 957532"/>
                <a:gd name="connsiteX1" fmla="*/ 2760453 w 7495146"/>
                <a:gd name="connsiteY1" fmla="*/ 888521 h 957532"/>
                <a:gd name="connsiteX2" fmla="*/ 5796951 w 7495146"/>
                <a:gd name="connsiteY2" fmla="*/ 129396 h 957532"/>
                <a:gd name="connsiteX3" fmla="*/ 6987396 w 7495146"/>
                <a:gd name="connsiteY3" fmla="*/ 112143 h 957532"/>
                <a:gd name="connsiteX4" fmla="*/ 7410320 w 7495146"/>
                <a:gd name="connsiteY4" fmla="*/ 609339 h 957532"/>
                <a:gd name="connsiteX0" fmla="*/ 0 w 7959974"/>
                <a:gd name="connsiteY0" fmla="*/ 543464 h 957532"/>
                <a:gd name="connsiteX1" fmla="*/ 2760453 w 7959974"/>
                <a:gd name="connsiteY1" fmla="*/ 888521 h 957532"/>
                <a:gd name="connsiteX2" fmla="*/ 5796951 w 7959974"/>
                <a:gd name="connsiteY2" fmla="*/ 129396 h 957532"/>
                <a:gd name="connsiteX3" fmla="*/ 6987396 w 7959974"/>
                <a:gd name="connsiteY3" fmla="*/ 112143 h 957532"/>
                <a:gd name="connsiteX4" fmla="*/ 7875148 w 7959974"/>
                <a:gd name="connsiteY4" fmla="*/ 558560 h 95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9974" h="957532">
                  <a:moveTo>
                    <a:pt x="0" y="543464"/>
                  </a:moveTo>
                  <a:cubicBezTo>
                    <a:pt x="897147" y="750498"/>
                    <a:pt x="1794295" y="957532"/>
                    <a:pt x="2760453" y="888521"/>
                  </a:cubicBezTo>
                  <a:cubicBezTo>
                    <a:pt x="3726612" y="819510"/>
                    <a:pt x="5092461" y="258792"/>
                    <a:pt x="5796951" y="129396"/>
                  </a:cubicBezTo>
                  <a:cubicBezTo>
                    <a:pt x="6501442" y="0"/>
                    <a:pt x="6641030" y="40616"/>
                    <a:pt x="6987396" y="112143"/>
                  </a:cubicBezTo>
                  <a:cubicBezTo>
                    <a:pt x="7333762" y="183670"/>
                    <a:pt x="7959974" y="549933"/>
                    <a:pt x="7875148" y="558560"/>
                  </a:cubicBezTo>
                </a:path>
              </a:pathLst>
            </a:custGeom>
            <a:noFill/>
            <a:ln w="336550" cap="flat">
              <a:solidFill>
                <a:srgbClr val="DDA415"/>
              </a:solidFill>
              <a:miter lim="800000"/>
            </a:ln>
            <a:effectLst/>
          </p:spPr>
          <p:style>
            <a:lnRef idx="3">
              <a:schemeClr val="accent6"/>
            </a:lnRef>
            <a:fillRef idx="0">
              <a:schemeClr val="accent6"/>
            </a:fillRef>
            <a:effectRef idx="2">
              <a:schemeClr val="accent6"/>
            </a:effectRef>
            <a:fontRef idx="minor">
              <a:schemeClr val="tx1"/>
            </a:fontRef>
          </p:style>
          <p:txBody>
            <a:bodyPr rtlCol="0" anchor="ctr"/>
            <a:lstStyle/>
            <a:p>
              <a:pPr algn="ctr"/>
              <a:endParaRPr lang="en-CA"/>
            </a:p>
          </p:txBody>
        </p:sp>
        <p:sp>
          <p:nvSpPr>
            <p:cNvPr id="7" name="Rounded Rectangle 6"/>
            <p:cNvSpPr/>
            <p:nvPr/>
          </p:nvSpPr>
          <p:spPr>
            <a:xfrm rot="21067172">
              <a:off x="5407483" y="5886038"/>
              <a:ext cx="4210104" cy="565709"/>
            </a:xfrm>
            <a:prstGeom prst="roundRect">
              <a:avLst/>
            </a:prstGeom>
            <a:solidFill>
              <a:srgbClr val="DDA415"/>
            </a:solidFill>
            <a:ln>
              <a:solidFill>
                <a:srgbClr val="DDA4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reeform 7"/>
            <p:cNvSpPr/>
            <p:nvPr/>
          </p:nvSpPr>
          <p:spPr>
            <a:xfrm>
              <a:off x="-252536" y="5589240"/>
              <a:ext cx="10320000" cy="641784"/>
            </a:xfrm>
            <a:custGeom>
              <a:avLst/>
              <a:gdLst>
                <a:gd name="connsiteX0" fmla="*/ 0 w 7191554"/>
                <a:gd name="connsiteY0" fmla="*/ 543464 h 957532"/>
                <a:gd name="connsiteX1" fmla="*/ 2760453 w 7191554"/>
                <a:gd name="connsiteY1" fmla="*/ 888521 h 957532"/>
                <a:gd name="connsiteX2" fmla="*/ 5796951 w 7191554"/>
                <a:gd name="connsiteY2" fmla="*/ 129396 h 957532"/>
                <a:gd name="connsiteX3" fmla="*/ 6987396 w 7191554"/>
                <a:gd name="connsiteY3" fmla="*/ 112143 h 957532"/>
                <a:gd name="connsiteX4" fmla="*/ 7021902 w 7191554"/>
                <a:gd name="connsiteY4" fmla="*/ 129396 h 957532"/>
                <a:gd name="connsiteX0" fmla="*/ 0 w 7495146"/>
                <a:gd name="connsiteY0" fmla="*/ 543464 h 957532"/>
                <a:gd name="connsiteX1" fmla="*/ 2760453 w 7495146"/>
                <a:gd name="connsiteY1" fmla="*/ 888521 h 957532"/>
                <a:gd name="connsiteX2" fmla="*/ 5796951 w 7495146"/>
                <a:gd name="connsiteY2" fmla="*/ 129396 h 957532"/>
                <a:gd name="connsiteX3" fmla="*/ 6987396 w 7495146"/>
                <a:gd name="connsiteY3" fmla="*/ 112143 h 957532"/>
                <a:gd name="connsiteX4" fmla="*/ 7410320 w 7495146"/>
                <a:gd name="connsiteY4" fmla="*/ 609339 h 957532"/>
                <a:gd name="connsiteX0" fmla="*/ 0 w 7959974"/>
                <a:gd name="connsiteY0" fmla="*/ 543464 h 957532"/>
                <a:gd name="connsiteX1" fmla="*/ 2760453 w 7959974"/>
                <a:gd name="connsiteY1" fmla="*/ 888521 h 957532"/>
                <a:gd name="connsiteX2" fmla="*/ 5796951 w 7959974"/>
                <a:gd name="connsiteY2" fmla="*/ 129396 h 957532"/>
                <a:gd name="connsiteX3" fmla="*/ 6987396 w 7959974"/>
                <a:gd name="connsiteY3" fmla="*/ 112143 h 957532"/>
                <a:gd name="connsiteX4" fmla="*/ 7875148 w 7959974"/>
                <a:gd name="connsiteY4" fmla="*/ 558560 h 95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9974" h="957532">
                  <a:moveTo>
                    <a:pt x="0" y="543464"/>
                  </a:moveTo>
                  <a:cubicBezTo>
                    <a:pt x="897147" y="750498"/>
                    <a:pt x="1794295" y="957532"/>
                    <a:pt x="2760453" y="888521"/>
                  </a:cubicBezTo>
                  <a:cubicBezTo>
                    <a:pt x="3726612" y="819510"/>
                    <a:pt x="5092461" y="258792"/>
                    <a:pt x="5796951" y="129396"/>
                  </a:cubicBezTo>
                  <a:cubicBezTo>
                    <a:pt x="6501442" y="0"/>
                    <a:pt x="6641030" y="40616"/>
                    <a:pt x="6987396" y="112143"/>
                  </a:cubicBezTo>
                  <a:cubicBezTo>
                    <a:pt x="7333762" y="183670"/>
                    <a:pt x="7959974" y="549933"/>
                    <a:pt x="7875148" y="558560"/>
                  </a:cubicBezTo>
                </a:path>
              </a:pathLst>
            </a:custGeom>
            <a:noFill/>
            <a:ln w="238125" cap="flat" cmpd="sng">
              <a:solidFill>
                <a:srgbClr val="01ABA4"/>
              </a:solidFill>
              <a:miter lim="800000"/>
            </a:ln>
            <a:effectLst/>
          </p:spPr>
          <p:style>
            <a:lnRef idx="3">
              <a:schemeClr val="accent6"/>
            </a:lnRef>
            <a:fillRef idx="0">
              <a:schemeClr val="accent6"/>
            </a:fillRef>
            <a:effectRef idx="2">
              <a:schemeClr val="accent6"/>
            </a:effectRef>
            <a:fontRef idx="minor">
              <a:schemeClr val="tx1"/>
            </a:fontRef>
          </p:style>
          <p:txBody>
            <a:bodyPr rtlCol="0" anchor="ctr"/>
            <a:lstStyle/>
            <a:p>
              <a:pPr algn="ctr"/>
              <a:endParaRPr lang="en-CA"/>
            </a:p>
          </p:txBody>
        </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Three general policy situations that favour a Health in All Policies approach</a:t>
            </a:r>
            <a:endParaRPr lang="en-CA"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869722690"/>
              </p:ext>
            </p:extLst>
          </p:nvPr>
        </p:nvGraphicFramePr>
        <p:xfrm>
          <a:off x="685801" y="1735684"/>
          <a:ext cx="77724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334576" y="5589240"/>
            <a:ext cx="10402040" cy="1268760"/>
            <a:chOff x="-334576" y="5589240"/>
            <a:chExt cx="10402040" cy="1268760"/>
          </a:xfrm>
        </p:grpSpPr>
        <p:sp>
          <p:nvSpPr>
            <p:cNvPr id="5" name="Rectangle 4"/>
            <p:cNvSpPr/>
            <p:nvPr/>
          </p:nvSpPr>
          <p:spPr>
            <a:xfrm>
              <a:off x="-108519" y="6192688"/>
              <a:ext cx="9361040" cy="665312"/>
            </a:xfrm>
            <a:prstGeom prst="rect">
              <a:avLst/>
            </a:prstGeom>
            <a:solidFill>
              <a:srgbClr val="DDA4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Freeform 5"/>
            <p:cNvSpPr/>
            <p:nvPr/>
          </p:nvSpPr>
          <p:spPr>
            <a:xfrm>
              <a:off x="-334576" y="5706634"/>
              <a:ext cx="10320000" cy="648072"/>
            </a:xfrm>
            <a:custGeom>
              <a:avLst/>
              <a:gdLst>
                <a:gd name="connsiteX0" fmla="*/ 0 w 7191554"/>
                <a:gd name="connsiteY0" fmla="*/ 543464 h 957532"/>
                <a:gd name="connsiteX1" fmla="*/ 2760453 w 7191554"/>
                <a:gd name="connsiteY1" fmla="*/ 888521 h 957532"/>
                <a:gd name="connsiteX2" fmla="*/ 5796951 w 7191554"/>
                <a:gd name="connsiteY2" fmla="*/ 129396 h 957532"/>
                <a:gd name="connsiteX3" fmla="*/ 6987396 w 7191554"/>
                <a:gd name="connsiteY3" fmla="*/ 112143 h 957532"/>
                <a:gd name="connsiteX4" fmla="*/ 7021902 w 7191554"/>
                <a:gd name="connsiteY4" fmla="*/ 129396 h 957532"/>
                <a:gd name="connsiteX0" fmla="*/ 0 w 7495146"/>
                <a:gd name="connsiteY0" fmla="*/ 543464 h 957532"/>
                <a:gd name="connsiteX1" fmla="*/ 2760453 w 7495146"/>
                <a:gd name="connsiteY1" fmla="*/ 888521 h 957532"/>
                <a:gd name="connsiteX2" fmla="*/ 5796951 w 7495146"/>
                <a:gd name="connsiteY2" fmla="*/ 129396 h 957532"/>
                <a:gd name="connsiteX3" fmla="*/ 6987396 w 7495146"/>
                <a:gd name="connsiteY3" fmla="*/ 112143 h 957532"/>
                <a:gd name="connsiteX4" fmla="*/ 7410320 w 7495146"/>
                <a:gd name="connsiteY4" fmla="*/ 609339 h 957532"/>
                <a:gd name="connsiteX0" fmla="*/ 0 w 7959974"/>
                <a:gd name="connsiteY0" fmla="*/ 543464 h 957532"/>
                <a:gd name="connsiteX1" fmla="*/ 2760453 w 7959974"/>
                <a:gd name="connsiteY1" fmla="*/ 888521 h 957532"/>
                <a:gd name="connsiteX2" fmla="*/ 5796951 w 7959974"/>
                <a:gd name="connsiteY2" fmla="*/ 129396 h 957532"/>
                <a:gd name="connsiteX3" fmla="*/ 6987396 w 7959974"/>
                <a:gd name="connsiteY3" fmla="*/ 112143 h 957532"/>
                <a:gd name="connsiteX4" fmla="*/ 7875148 w 7959974"/>
                <a:gd name="connsiteY4" fmla="*/ 558560 h 95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9974" h="957532">
                  <a:moveTo>
                    <a:pt x="0" y="543464"/>
                  </a:moveTo>
                  <a:cubicBezTo>
                    <a:pt x="897147" y="750498"/>
                    <a:pt x="1794295" y="957532"/>
                    <a:pt x="2760453" y="888521"/>
                  </a:cubicBezTo>
                  <a:cubicBezTo>
                    <a:pt x="3726612" y="819510"/>
                    <a:pt x="5092461" y="258792"/>
                    <a:pt x="5796951" y="129396"/>
                  </a:cubicBezTo>
                  <a:cubicBezTo>
                    <a:pt x="6501442" y="0"/>
                    <a:pt x="6641030" y="40616"/>
                    <a:pt x="6987396" y="112143"/>
                  </a:cubicBezTo>
                  <a:cubicBezTo>
                    <a:pt x="7333762" y="183670"/>
                    <a:pt x="7959974" y="549933"/>
                    <a:pt x="7875148" y="558560"/>
                  </a:cubicBezTo>
                </a:path>
              </a:pathLst>
            </a:custGeom>
            <a:noFill/>
            <a:ln w="336550" cap="flat">
              <a:solidFill>
                <a:srgbClr val="DDA415"/>
              </a:solidFill>
              <a:miter lim="800000"/>
            </a:ln>
            <a:effectLst/>
          </p:spPr>
          <p:style>
            <a:lnRef idx="3">
              <a:schemeClr val="accent6"/>
            </a:lnRef>
            <a:fillRef idx="0">
              <a:schemeClr val="accent6"/>
            </a:fillRef>
            <a:effectRef idx="2">
              <a:schemeClr val="accent6"/>
            </a:effectRef>
            <a:fontRef idx="minor">
              <a:schemeClr val="tx1"/>
            </a:fontRef>
          </p:style>
          <p:txBody>
            <a:bodyPr rtlCol="0" anchor="ctr"/>
            <a:lstStyle/>
            <a:p>
              <a:pPr algn="ctr"/>
              <a:endParaRPr lang="en-CA"/>
            </a:p>
          </p:txBody>
        </p:sp>
        <p:sp>
          <p:nvSpPr>
            <p:cNvPr id="7" name="Rounded Rectangle 6"/>
            <p:cNvSpPr/>
            <p:nvPr/>
          </p:nvSpPr>
          <p:spPr>
            <a:xfrm rot="21067172">
              <a:off x="5407483" y="5886038"/>
              <a:ext cx="4210104" cy="565709"/>
            </a:xfrm>
            <a:prstGeom prst="roundRect">
              <a:avLst/>
            </a:prstGeom>
            <a:solidFill>
              <a:srgbClr val="DDA415"/>
            </a:solidFill>
            <a:ln>
              <a:solidFill>
                <a:srgbClr val="DDA4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reeform 7"/>
            <p:cNvSpPr/>
            <p:nvPr/>
          </p:nvSpPr>
          <p:spPr>
            <a:xfrm>
              <a:off x="-252536" y="5589240"/>
              <a:ext cx="10320000" cy="641784"/>
            </a:xfrm>
            <a:custGeom>
              <a:avLst/>
              <a:gdLst>
                <a:gd name="connsiteX0" fmla="*/ 0 w 7191554"/>
                <a:gd name="connsiteY0" fmla="*/ 543464 h 957532"/>
                <a:gd name="connsiteX1" fmla="*/ 2760453 w 7191554"/>
                <a:gd name="connsiteY1" fmla="*/ 888521 h 957532"/>
                <a:gd name="connsiteX2" fmla="*/ 5796951 w 7191554"/>
                <a:gd name="connsiteY2" fmla="*/ 129396 h 957532"/>
                <a:gd name="connsiteX3" fmla="*/ 6987396 w 7191554"/>
                <a:gd name="connsiteY3" fmla="*/ 112143 h 957532"/>
                <a:gd name="connsiteX4" fmla="*/ 7021902 w 7191554"/>
                <a:gd name="connsiteY4" fmla="*/ 129396 h 957532"/>
                <a:gd name="connsiteX0" fmla="*/ 0 w 7495146"/>
                <a:gd name="connsiteY0" fmla="*/ 543464 h 957532"/>
                <a:gd name="connsiteX1" fmla="*/ 2760453 w 7495146"/>
                <a:gd name="connsiteY1" fmla="*/ 888521 h 957532"/>
                <a:gd name="connsiteX2" fmla="*/ 5796951 w 7495146"/>
                <a:gd name="connsiteY2" fmla="*/ 129396 h 957532"/>
                <a:gd name="connsiteX3" fmla="*/ 6987396 w 7495146"/>
                <a:gd name="connsiteY3" fmla="*/ 112143 h 957532"/>
                <a:gd name="connsiteX4" fmla="*/ 7410320 w 7495146"/>
                <a:gd name="connsiteY4" fmla="*/ 609339 h 957532"/>
                <a:gd name="connsiteX0" fmla="*/ 0 w 7959974"/>
                <a:gd name="connsiteY0" fmla="*/ 543464 h 957532"/>
                <a:gd name="connsiteX1" fmla="*/ 2760453 w 7959974"/>
                <a:gd name="connsiteY1" fmla="*/ 888521 h 957532"/>
                <a:gd name="connsiteX2" fmla="*/ 5796951 w 7959974"/>
                <a:gd name="connsiteY2" fmla="*/ 129396 h 957532"/>
                <a:gd name="connsiteX3" fmla="*/ 6987396 w 7959974"/>
                <a:gd name="connsiteY3" fmla="*/ 112143 h 957532"/>
                <a:gd name="connsiteX4" fmla="*/ 7875148 w 7959974"/>
                <a:gd name="connsiteY4" fmla="*/ 558560 h 95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9974" h="957532">
                  <a:moveTo>
                    <a:pt x="0" y="543464"/>
                  </a:moveTo>
                  <a:cubicBezTo>
                    <a:pt x="897147" y="750498"/>
                    <a:pt x="1794295" y="957532"/>
                    <a:pt x="2760453" y="888521"/>
                  </a:cubicBezTo>
                  <a:cubicBezTo>
                    <a:pt x="3726612" y="819510"/>
                    <a:pt x="5092461" y="258792"/>
                    <a:pt x="5796951" y="129396"/>
                  </a:cubicBezTo>
                  <a:cubicBezTo>
                    <a:pt x="6501442" y="0"/>
                    <a:pt x="6641030" y="40616"/>
                    <a:pt x="6987396" y="112143"/>
                  </a:cubicBezTo>
                  <a:cubicBezTo>
                    <a:pt x="7333762" y="183670"/>
                    <a:pt x="7959974" y="549933"/>
                    <a:pt x="7875148" y="558560"/>
                  </a:cubicBezTo>
                </a:path>
              </a:pathLst>
            </a:custGeom>
            <a:noFill/>
            <a:ln w="238125" cap="flat" cmpd="sng">
              <a:solidFill>
                <a:srgbClr val="01ABA4"/>
              </a:solidFill>
              <a:miter lim="800000"/>
            </a:ln>
            <a:effectLst/>
          </p:spPr>
          <p:style>
            <a:lnRef idx="3">
              <a:schemeClr val="accent6"/>
            </a:lnRef>
            <a:fillRef idx="0">
              <a:schemeClr val="accent6"/>
            </a:fillRef>
            <a:effectRef idx="2">
              <a:schemeClr val="accent6"/>
            </a:effectRef>
            <a:fontRef idx="minor">
              <a:schemeClr val="tx1"/>
            </a:fontRef>
          </p:style>
          <p:txBody>
            <a:bodyPr rtlCol="0" anchor="ctr"/>
            <a:lstStyle/>
            <a:p>
              <a:pPr algn="ctr"/>
              <a:endParaRPr lang="en-CA"/>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l="65343"/>
          <a:stretch/>
        </p:blipFill>
        <p:spPr>
          <a:xfrm>
            <a:off x="6335466" y="2048176"/>
            <a:ext cx="2549774" cy="5088525"/>
          </a:xfrm>
          <a:prstGeom prst="rect">
            <a:avLst/>
          </a:prstGeom>
        </p:spPr>
      </p:pic>
      <p:pic>
        <p:nvPicPr>
          <p:cNvPr id="17" name="Picture 11" descr="IMG_0982-2"/>
          <p:cNvPicPr>
            <a:picLocks noChangeAspect="1" noChangeArrowheads="1"/>
          </p:cNvPicPr>
          <p:nvPr/>
        </p:nvPicPr>
        <p:blipFill>
          <a:blip r:embed="rId4" cstate="print">
            <a:extLst>
              <a:ext uri="{28A0092B-C50C-407E-A947-70E740481C1C}">
                <a14:useLocalDpi xmlns:a14="http://schemas.microsoft.com/office/drawing/2010/main" val="0"/>
              </a:ext>
            </a:extLst>
          </a:blip>
          <a:srcRect l="5380" t="17776" r="8615"/>
          <a:stretch>
            <a:fillRect/>
          </a:stretch>
        </p:blipFill>
        <p:spPr bwMode="auto">
          <a:xfrm>
            <a:off x="-6348799" y="1752600"/>
            <a:ext cx="4495838" cy="286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9" descr="Bayshore playground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625"/>
          <a:stretch/>
        </p:blipFill>
        <p:spPr bwMode="auto">
          <a:xfrm>
            <a:off x="273440" y="2052865"/>
            <a:ext cx="5768547" cy="430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7"/>
          <p:cNvPicPr>
            <a:picLocks noChangeAspect="1" noChangeArrowheads="1"/>
          </p:cNvPicPr>
          <p:nvPr/>
        </p:nvPicPr>
        <p:blipFill rotWithShape="1">
          <a:blip r:embed="rId6">
            <a:extLst>
              <a:ext uri="{28A0092B-C50C-407E-A947-70E740481C1C}">
                <a14:useLocalDpi xmlns:a14="http://schemas.microsoft.com/office/drawing/2010/main" val="0"/>
              </a:ext>
            </a:extLst>
          </a:blip>
          <a:srcRect l="21383" r="18389"/>
          <a:stretch/>
        </p:blipFill>
        <p:spPr bwMode="auto">
          <a:xfrm>
            <a:off x="-3140398" y="2212995"/>
            <a:ext cx="2704347" cy="330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 name="Title 1"/>
          <p:cNvSpPr>
            <a:spLocks noGrp="1"/>
          </p:cNvSpPr>
          <p:nvPr>
            <p:ph type="title"/>
          </p:nvPr>
        </p:nvSpPr>
        <p:spPr/>
        <p:txBody>
          <a:bodyPr>
            <a:normAutofit fontScale="90000"/>
          </a:bodyPr>
          <a:lstStyle/>
          <a:p>
            <a:r>
              <a:rPr lang="en-US" dirty="0" smtClean="0"/>
              <a:t>Healthy Communities in Action: </a:t>
            </a:r>
            <a:br>
              <a:rPr lang="en-US" dirty="0" smtClean="0"/>
            </a:br>
            <a:r>
              <a:rPr lang="en-US" dirty="0" smtClean="0"/>
              <a:t>Local Examples</a:t>
            </a:r>
            <a:endParaRPr lang="en-CA" dirty="0"/>
          </a:p>
        </p:txBody>
      </p:sp>
      <p:sp>
        <p:nvSpPr>
          <p:cNvPr id="3" name="Content Placeholder 2"/>
          <p:cNvSpPr>
            <a:spLocks noGrp="1"/>
          </p:cNvSpPr>
          <p:nvPr>
            <p:ph sz="half" idx="1"/>
          </p:nvPr>
        </p:nvSpPr>
        <p:spPr/>
        <p:txBody>
          <a:bodyPr>
            <a:normAutofit/>
          </a:bodyPr>
          <a:lstStyle/>
          <a:p>
            <a:endParaRPr lang="en-US" dirty="0" smtClean="0"/>
          </a:p>
          <a:p>
            <a:endParaRPr lang="en-US" dirty="0" smtClean="0"/>
          </a:p>
        </p:txBody>
      </p:sp>
      <p:grpSp>
        <p:nvGrpSpPr>
          <p:cNvPr id="4" name="Group 3"/>
          <p:cNvGrpSpPr/>
          <p:nvPr/>
        </p:nvGrpSpPr>
        <p:grpSpPr>
          <a:xfrm>
            <a:off x="-334576" y="5589240"/>
            <a:ext cx="10402040" cy="1268760"/>
            <a:chOff x="-334576" y="5589240"/>
            <a:chExt cx="10402040" cy="1268760"/>
          </a:xfrm>
        </p:grpSpPr>
        <p:sp>
          <p:nvSpPr>
            <p:cNvPr id="5" name="Rectangle 4"/>
            <p:cNvSpPr/>
            <p:nvPr/>
          </p:nvSpPr>
          <p:spPr>
            <a:xfrm>
              <a:off x="-108519" y="6192688"/>
              <a:ext cx="9361040" cy="665312"/>
            </a:xfrm>
            <a:prstGeom prst="rect">
              <a:avLst/>
            </a:prstGeom>
            <a:solidFill>
              <a:srgbClr val="DDA4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6" name="Freeform 5"/>
            <p:cNvSpPr/>
            <p:nvPr/>
          </p:nvSpPr>
          <p:spPr>
            <a:xfrm>
              <a:off x="-334576" y="5706634"/>
              <a:ext cx="10320000" cy="648072"/>
            </a:xfrm>
            <a:custGeom>
              <a:avLst/>
              <a:gdLst>
                <a:gd name="connsiteX0" fmla="*/ 0 w 7191554"/>
                <a:gd name="connsiteY0" fmla="*/ 543464 h 957532"/>
                <a:gd name="connsiteX1" fmla="*/ 2760453 w 7191554"/>
                <a:gd name="connsiteY1" fmla="*/ 888521 h 957532"/>
                <a:gd name="connsiteX2" fmla="*/ 5796951 w 7191554"/>
                <a:gd name="connsiteY2" fmla="*/ 129396 h 957532"/>
                <a:gd name="connsiteX3" fmla="*/ 6987396 w 7191554"/>
                <a:gd name="connsiteY3" fmla="*/ 112143 h 957532"/>
                <a:gd name="connsiteX4" fmla="*/ 7021902 w 7191554"/>
                <a:gd name="connsiteY4" fmla="*/ 129396 h 957532"/>
                <a:gd name="connsiteX0" fmla="*/ 0 w 7495146"/>
                <a:gd name="connsiteY0" fmla="*/ 543464 h 957532"/>
                <a:gd name="connsiteX1" fmla="*/ 2760453 w 7495146"/>
                <a:gd name="connsiteY1" fmla="*/ 888521 h 957532"/>
                <a:gd name="connsiteX2" fmla="*/ 5796951 w 7495146"/>
                <a:gd name="connsiteY2" fmla="*/ 129396 h 957532"/>
                <a:gd name="connsiteX3" fmla="*/ 6987396 w 7495146"/>
                <a:gd name="connsiteY3" fmla="*/ 112143 h 957532"/>
                <a:gd name="connsiteX4" fmla="*/ 7410320 w 7495146"/>
                <a:gd name="connsiteY4" fmla="*/ 609339 h 957532"/>
                <a:gd name="connsiteX0" fmla="*/ 0 w 7959974"/>
                <a:gd name="connsiteY0" fmla="*/ 543464 h 957532"/>
                <a:gd name="connsiteX1" fmla="*/ 2760453 w 7959974"/>
                <a:gd name="connsiteY1" fmla="*/ 888521 h 957532"/>
                <a:gd name="connsiteX2" fmla="*/ 5796951 w 7959974"/>
                <a:gd name="connsiteY2" fmla="*/ 129396 h 957532"/>
                <a:gd name="connsiteX3" fmla="*/ 6987396 w 7959974"/>
                <a:gd name="connsiteY3" fmla="*/ 112143 h 957532"/>
                <a:gd name="connsiteX4" fmla="*/ 7875148 w 7959974"/>
                <a:gd name="connsiteY4" fmla="*/ 558560 h 95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9974" h="957532">
                  <a:moveTo>
                    <a:pt x="0" y="543464"/>
                  </a:moveTo>
                  <a:cubicBezTo>
                    <a:pt x="897147" y="750498"/>
                    <a:pt x="1794295" y="957532"/>
                    <a:pt x="2760453" y="888521"/>
                  </a:cubicBezTo>
                  <a:cubicBezTo>
                    <a:pt x="3726612" y="819510"/>
                    <a:pt x="5092461" y="258792"/>
                    <a:pt x="5796951" y="129396"/>
                  </a:cubicBezTo>
                  <a:cubicBezTo>
                    <a:pt x="6501442" y="0"/>
                    <a:pt x="6641030" y="40616"/>
                    <a:pt x="6987396" y="112143"/>
                  </a:cubicBezTo>
                  <a:cubicBezTo>
                    <a:pt x="7333762" y="183670"/>
                    <a:pt x="7959974" y="549933"/>
                    <a:pt x="7875148" y="558560"/>
                  </a:cubicBezTo>
                </a:path>
              </a:pathLst>
            </a:custGeom>
            <a:noFill/>
            <a:ln w="336550" cap="flat">
              <a:solidFill>
                <a:srgbClr val="DDA415"/>
              </a:solidFill>
              <a:miter lim="800000"/>
            </a:ln>
            <a:effectLst/>
          </p:spPr>
          <p:style>
            <a:lnRef idx="3">
              <a:schemeClr val="accent6"/>
            </a:lnRef>
            <a:fillRef idx="0">
              <a:schemeClr val="accent6"/>
            </a:fillRef>
            <a:effectRef idx="2">
              <a:schemeClr val="accent6"/>
            </a:effectRef>
            <a:fontRef idx="minor">
              <a:schemeClr val="tx1"/>
            </a:fontRef>
          </p:style>
          <p:txBody>
            <a:bodyPr rtlCol="0" anchor="ctr"/>
            <a:lstStyle/>
            <a:p>
              <a:pPr algn="ctr"/>
              <a:endParaRPr lang="en-CA">
                <a:solidFill>
                  <a:prstClr val="black"/>
                </a:solidFill>
              </a:endParaRPr>
            </a:p>
          </p:txBody>
        </p:sp>
        <p:sp>
          <p:nvSpPr>
            <p:cNvPr id="7" name="Rounded Rectangle 6"/>
            <p:cNvSpPr/>
            <p:nvPr/>
          </p:nvSpPr>
          <p:spPr>
            <a:xfrm rot="21067172">
              <a:off x="5407483" y="5886038"/>
              <a:ext cx="4210104" cy="565709"/>
            </a:xfrm>
            <a:prstGeom prst="roundRect">
              <a:avLst/>
            </a:prstGeom>
            <a:solidFill>
              <a:srgbClr val="DDA415"/>
            </a:solidFill>
            <a:ln>
              <a:solidFill>
                <a:srgbClr val="DDA4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8" name="Freeform 7"/>
            <p:cNvSpPr/>
            <p:nvPr/>
          </p:nvSpPr>
          <p:spPr>
            <a:xfrm>
              <a:off x="-252536" y="5589240"/>
              <a:ext cx="10320000" cy="641784"/>
            </a:xfrm>
            <a:custGeom>
              <a:avLst/>
              <a:gdLst>
                <a:gd name="connsiteX0" fmla="*/ 0 w 7191554"/>
                <a:gd name="connsiteY0" fmla="*/ 543464 h 957532"/>
                <a:gd name="connsiteX1" fmla="*/ 2760453 w 7191554"/>
                <a:gd name="connsiteY1" fmla="*/ 888521 h 957532"/>
                <a:gd name="connsiteX2" fmla="*/ 5796951 w 7191554"/>
                <a:gd name="connsiteY2" fmla="*/ 129396 h 957532"/>
                <a:gd name="connsiteX3" fmla="*/ 6987396 w 7191554"/>
                <a:gd name="connsiteY3" fmla="*/ 112143 h 957532"/>
                <a:gd name="connsiteX4" fmla="*/ 7021902 w 7191554"/>
                <a:gd name="connsiteY4" fmla="*/ 129396 h 957532"/>
                <a:gd name="connsiteX0" fmla="*/ 0 w 7495146"/>
                <a:gd name="connsiteY0" fmla="*/ 543464 h 957532"/>
                <a:gd name="connsiteX1" fmla="*/ 2760453 w 7495146"/>
                <a:gd name="connsiteY1" fmla="*/ 888521 h 957532"/>
                <a:gd name="connsiteX2" fmla="*/ 5796951 w 7495146"/>
                <a:gd name="connsiteY2" fmla="*/ 129396 h 957532"/>
                <a:gd name="connsiteX3" fmla="*/ 6987396 w 7495146"/>
                <a:gd name="connsiteY3" fmla="*/ 112143 h 957532"/>
                <a:gd name="connsiteX4" fmla="*/ 7410320 w 7495146"/>
                <a:gd name="connsiteY4" fmla="*/ 609339 h 957532"/>
                <a:gd name="connsiteX0" fmla="*/ 0 w 7959974"/>
                <a:gd name="connsiteY0" fmla="*/ 543464 h 957532"/>
                <a:gd name="connsiteX1" fmla="*/ 2760453 w 7959974"/>
                <a:gd name="connsiteY1" fmla="*/ 888521 h 957532"/>
                <a:gd name="connsiteX2" fmla="*/ 5796951 w 7959974"/>
                <a:gd name="connsiteY2" fmla="*/ 129396 h 957532"/>
                <a:gd name="connsiteX3" fmla="*/ 6987396 w 7959974"/>
                <a:gd name="connsiteY3" fmla="*/ 112143 h 957532"/>
                <a:gd name="connsiteX4" fmla="*/ 7875148 w 7959974"/>
                <a:gd name="connsiteY4" fmla="*/ 558560 h 95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9974" h="957532">
                  <a:moveTo>
                    <a:pt x="0" y="543464"/>
                  </a:moveTo>
                  <a:cubicBezTo>
                    <a:pt x="897147" y="750498"/>
                    <a:pt x="1794295" y="957532"/>
                    <a:pt x="2760453" y="888521"/>
                  </a:cubicBezTo>
                  <a:cubicBezTo>
                    <a:pt x="3726612" y="819510"/>
                    <a:pt x="5092461" y="258792"/>
                    <a:pt x="5796951" y="129396"/>
                  </a:cubicBezTo>
                  <a:cubicBezTo>
                    <a:pt x="6501442" y="0"/>
                    <a:pt x="6641030" y="40616"/>
                    <a:pt x="6987396" y="112143"/>
                  </a:cubicBezTo>
                  <a:cubicBezTo>
                    <a:pt x="7333762" y="183670"/>
                    <a:pt x="7959974" y="549933"/>
                    <a:pt x="7875148" y="558560"/>
                  </a:cubicBezTo>
                </a:path>
              </a:pathLst>
            </a:custGeom>
            <a:noFill/>
            <a:ln w="238125" cap="flat" cmpd="sng">
              <a:solidFill>
                <a:srgbClr val="01ABA4"/>
              </a:solidFill>
              <a:miter lim="800000"/>
            </a:ln>
            <a:effectLst/>
          </p:spPr>
          <p:style>
            <a:lnRef idx="3">
              <a:schemeClr val="accent6"/>
            </a:lnRef>
            <a:fillRef idx="0">
              <a:schemeClr val="accent6"/>
            </a:fillRef>
            <a:effectRef idx="2">
              <a:schemeClr val="accent6"/>
            </a:effectRef>
            <a:fontRef idx="minor">
              <a:schemeClr val="tx1"/>
            </a:fontRef>
          </p:style>
          <p:txBody>
            <a:bodyPr rtlCol="0" anchor="ctr"/>
            <a:lstStyle/>
            <a:p>
              <a:pPr algn="ctr"/>
              <a:endParaRPr lang="en-CA">
                <a:solidFill>
                  <a:prstClr val="black"/>
                </a:solidFill>
              </a:endParaRPr>
            </a:p>
          </p:txBody>
        </p:sp>
      </p:grpSp>
    </p:spTree>
    <p:extLst>
      <p:ext uri="{BB962C8B-B14F-4D97-AF65-F5344CB8AC3E}">
        <p14:creationId xmlns:p14="http://schemas.microsoft.com/office/powerpoint/2010/main" val="58708726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Custom 3">
      <a:dk1>
        <a:sysClr val="windowText" lastClr="000000"/>
      </a:dk1>
      <a:lt1>
        <a:sysClr val="window" lastClr="FFFFFF"/>
      </a:lt1>
      <a:dk2>
        <a:srgbClr val="455F51"/>
      </a:dk2>
      <a:lt2>
        <a:srgbClr val="E2DFCC"/>
      </a:lt2>
      <a:accent1>
        <a:srgbClr val="269E93"/>
      </a:accent1>
      <a:accent2>
        <a:srgbClr val="80E0D7"/>
      </a:accent2>
      <a:accent3>
        <a:srgbClr val="CBA035"/>
      </a:accent3>
      <a:accent4>
        <a:srgbClr val="E0C684"/>
      </a:accent4>
      <a:accent5>
        <a:srgbClr val="269E93"/>
      </a:accent5>
      <a:accent6>
        <a:srgbClr val="269E93"/>
      </a:accent6>
      <a:hlink>
        <a:srgbClr val="EE7B08"/>
      </a:hlink>
      <a:folHlink>
        <a:srgbClr val="977B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A856F3D0CCA9428BE8E5ED3F6BCAB6" ma:contentTypeVersion="0" ma:contentTypeDescription="Create a new document." ma:contentTypeScope="" ma:versionID="8451a3428d43ceecb5452c68c3723583">
  <xsd:schema xmlns:xsd="http://www.w3.org/2001/XMLSchema" xmlns:xs="http://www.w3.org/2001/XMLSchema" xmlns:p="http://schemas.microsoft.com/office/2006/metadata/properties" targetNamespace="http://schemas.microsoft.com/office/2006/metadata/properties" ma:root="true" ma:fieldsID="bc10dde93a3e11b99e82293dcb08be2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7AE8DE-B0AE-4134-93F6-BDEB3E914627}">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3BDDE705-EFFE-4779-A277-62EA70EA3451}">
  <ds:schemaRefs>
    <ds:schemaRef ds:uri="http://schemas.microsoft.com/sharepoint/v3/contenttype/forms"/>
  </ds:schemaRefs>
</ds:datastoreItem>
</file>

<file path=customXml/itemProps3.xml><?xml version="1.0" encoding="utf-8"?>
<ds:datastoreItem xmlns:ds="http://schemas.openxmlformats.org/officeDocument/2006/customXml" ds:itemID="{406B3350-9D41-4513-A3DE-60E11556A4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3051</TotalTime>
  <Words>1789</Words>
  <Application>Microsoft Office PowerPoint</Application>
  <PresentationFormat>On-screen Show (4:3)</PresentationFormat>
  <Paragraphs>273</Paragraphs>
  <Slides>18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ＭＳ Ｐゴシック</vt:lpstr>
      <vt:lpstr>Arial</vt:lpstr>
      <vt:lpstr>Bradley Hand ITC</vt:lpstr>
      <vt:lpstr>Calibri</vt:lpstr>
      <vt:lpstr>Calibri Light</vt:lpstr>
      <vt:lpstr>Cambria</vt:lpstr>
      <vt:lpstr>Perpetua</vt:lpstr>
      <vt:lpstr>Rockwell</vt:lpstr>
      <vt:lpstr>Wingdings 2</vt:lpstr>
      <vt:lpstr>Custom Design</vt:lpstr>
      <vt:lpstr>PowerPoint Presentation</vt:lpstr>
      <vt:lpstr>Outline</vt:lpstr>
      <vt:lpstr>Healthy Communities</vt:lpstr>
      <vt:lpstr>PowerPoint Presentation</vt:lpstr>
      <vt:lpstr>PowerPoint Presentation</vt:lpstr>
      <vt:lpstr>PowerPoint Presentation</vt:lpstr>
      <vt:lpstr>Definition of  Health in All Policies</vt:lpstr>
      <vt:lpstr>Three general policy situations that favour a Health in All Policies approach</vt:lpstr>
      <vt:lpstr>Healthy Communities in Action:  Local Examples</vt:lpstr>
      <vt:lpstr>Housing Initiative:  From Substandard to Above Standard </vt:lpstr>
      <vt:lpstr>Breastfeeding Friendly Communities</vt:lpstr>
      <vt:lpstr>Alcohol Outlet Density Mapping</vt:lpstr>
      <vt:lpstr>Transportation</vt:lpstr>
      <vt:lpstr>Community Conversations Project Roadmap</vt:lpstr>
      <vt:lpstr>In 10 years, my community will...</vt:lpstr>
      <vt:lpstr>Community Conversation Themes</vt:lpstr>
      <vt:lpstr>Next Steps</vt:lpstr>
      <vt:lpstr>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make a difference and put  Health in All Policies</dc:title>
  <dc:creator>Amber Schieck</dc:creator>
  <cp:lastModifiedBy>Jason Weppler</cp:lastModifiedBy>
  <cp:revision>107</cp:revision>
  <cp:lastPrinted>2016-11-22T21:19:00Z</cp:lastPrinted>
  <dcterms:created xsi:type="dcterms:W3CDTF">2006-08-16T00:00:00Z</dcterms:created>
  <dcterms:modified xsi:type="dcterms:W3CDTF">2016-11-23T19:22:05Z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0x0101003BA856F3D0CCA9428BE8E5ED3F6BCAB6</vt:lpwstr>
  </property>
</Properties>
</file>